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711" r:id="rId2"/>
    <p:sldId id="940" r:id="rId3"/>
    <p:sldId id="731" r:id="rId4"/>
    <p:sldId id="1007" r:id="rId5"/>
    <p:sldId id="948" r:id="rId6"/>
    <p:sldId id="965" r:id="rId7"/>
    <p:sldId id="967" r:id="rId8"/>
    <p:sldId id="982" r:id="rId9"/>
    <p:sldId id="949" r:id="rId10"/>
    <p:sldId id="985" r:id="rId11"/>
    <p:sldId id="983" r:id="rId12"/>
    <p:sldId id="962" r:id="rId13"/>
    <p:sldId id="950" r:id="rId14"/>
    <p:sldId id="955" r:id="rId15"/>
    <p:sldId id="986" r:id="rId16"/>
    <p:sldId id="988" r:id="rId17"/>
    <p:sldId id="987" r:id="rId18"/>
    <p:sldId id="1024" r:id="rId19"/>
    <p:sldId id="1025" r:id="rId20"/>
    <p:sldId id="1026" r:id="rId21"/>
    <p:sldId id="1027" r:id="rId22"/>
    <p:sldId id="1028" r:id="rId23"/>
    <p:sldId id="944" r:id="rId24"/>
    <p:sldId id="946" r:id="rId25"/>
    <p:sldId id="959" r:id="rId26"/>
    <p:sldId id="961" r:id="rId27"/>
    <p:sldId id="958" r:id="rId28"/>
    <p:sldId id="970" r:id="rId29"/>
    <p:sldId id="974" r:id="rId30"/>
    <p:sldId id="973" r:id="rId31"/>
    <p:sldId id="1008" r:id="rId32"/>
    <p:sldId id="992" r:id="rId33"/>
    <p:sldId id="1016" r:id="rId34"/>
    <p:sldId id="1017" r:id="rId35"/>
    <p:sldId id="1015" r:id="rId36"/>
    <p:sldId id="1044" r:id="rId37"/>
    <p:sldId id="1011" r:id="rId38"/>
    <p:sldId id="1020" r:id="rId39"/>
    <p:sldId id="1018" r:id="rId40"/>
    <p:sldId id="1019" r:id="rId41"/>
    <p:sldId id="1010" r:id="rId42"/>
    <p:sldId id="1004" r:id="rId43"/>
    <p:sldId id="993" r:id="rId44"/>
    <p:sldId id="994" r:id="rId45"/>
    <p:sldId id="1005" r:id="rId46"/>
    <p:sldId id="995" r:id="rId47"/>
    <p:sldId id="1006" r:id="rId48"/>
    <p:sldId id="997" r:id="rId49"/>
    <p:sldId id="1022" r:id="rId50"/>
    <p:sldId id="1029" r:id="rId51"/>
    <p:sldId id="1030" r:id="rId52"/>
    <p:sldId id="1040" r:id="rId53"/>
    <p:sldId id="1032" r:id="rId54"/>
    <p:sldId id="1009" r:id="rId55"/>
    <p:sldId id="774" r:id="rId56"/>
    <p:sldId id="753"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1523F"/>
    <a:srgbClr val="663300"/>
    <a:srgbClr val="FF3300"/>
    <a:srgbClr val="616C60"/>
    <a:srgbClr val="CC6600"/>
    <a:srgbClr val="D4C02C"/>
    <a:srgbClr val="778779"/>
    <a:srgbClr val="AAB4AB"/>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4675" autoAdjust="0"/>
  </p:normalViewPr>
  <p:slideViewPr>
    <p:cSldViewPr>
      <p:cViewPr varScale="1">
        <p:scale>
          <a:sx n="66" d="100"/>
          <a:sy n="66" d="100"/>
        </p:scale>
        <p:origin x="-552" y="-9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472"/>
    </p:cViewPr>
  </p:sorterViewPr>
  <p:notesViewPr>
    <p:cSldViewPr>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F4D5C-AC68-4EA0-A167-F7F9D5AC0147}" type="datetimeFigureOut">
              <a:rPr lang="en-US" smtClean="0"/>
              <a:pPr/>
              <a:t>1/14/2018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1DE07C-24EF-4145-816C-3EFB73784A78}" type="slidenum">
              <a:rPr lang="en-US" smtClean="0"/>
              <a:pPr/>
              <a:t>‹#›</a:t>
            </a:fld>
            <a:endParaRPr lang="en-US"/>
          </a:p>
        </p:txBody>
      </p:sp>
    </p:spTree>
    <p:extLst>
      <p:ext uri="{BB962C8B-B14F-4D97-AF65-F5344CB8AC3E}">
        <p14:creationId xmlns:p14="http://schemas.microsoft.com/office/powerpoint/2010/main" val="1545214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8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8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8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6FA4BBF-E8CD-43C6-9772-BB3DCEDFA4E8}" type="slidenum">
              <a:rPr lang="en-US"/>
              <a:pPr>
                <a:defRPr/>
              </a:pPr>
              <a:t>‹#›</a:t>
            </a:fld>
            <a:endParaRPr lang="en-US"/>
          </a:p>
        </p:txBody>
      </p:sp>
    </p:spTree>
    <p:extLst>
      <p:ext uri="{BB962C8B-B14F-4D97-AF65-F5344CB8AC3E}">
        <p14:creationId xmlns:p14="http://schemas.microsoft.com/office/powerpoint/2010/main" val="3645367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5</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18</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19</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20</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21</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22</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23</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28</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29</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30</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32</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6</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41</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50</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7</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8</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9</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10</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12</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65697B8-B87F-44BF-AF0E-A99D7855AF0C}" type="slidenum">
              <a:rPr lang="en-US" altLang="en-US" smtClean="0"/>
              <a:pPr eaLnBrk="1" hangingPunct="1">
                <a:spcBef>
                  <a:spcPct val="0"/>
                </a:spcBef>
              </a:pPr>
              <a:t>13</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FA4BBF-E8CD-43C6-9772-BB3DCEDFA4E8}"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Black" panose="020B0A040201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atin typeface="Arial Black" panose="020B0A04020102020204" pitchFamily="34" charset="0"/>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atin typeface="Arial Black" panose="020B0A04020102020204" pitchFamily="34" charset="0"/>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atin typeface="Arial Black" panose="020B0A04020102020204" pitchFamily="34" charset="0"/>
              </a:defRPr>
            </a:lvl1pPr>
          </a:lstStyle>
          <a:p>
            <a:pPr>
              <a:defRPr/>
            </a:pPr>
            <a:fld id="{6E874D8D-CF95-4953-9DAC-4540F40082AE}" type="slidenum">
              <a:rPr lang="en-US" smtClean="0"/>
              <a:pPr>
                <a:defRPr/>
              </a:pPr>
              <a:t>‹#›</a:t>
            </a:fld>
            <a:endParaRPr lang="en-US"/>
          </a:p>
        </p:txBody>
      </p:sp>
    </p:spTree>
    <p:extLst>
      <p:ext uri="{BB962C8B-B14F-4D97-AF65-F5344CB8AC3E}">
        <p14:creationId xmlns:p14="http://schemas.microsoft.com/office/powerpoint/2010/main" val="32053384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876AAE-B766-41C0-A95B-71FAC8BB6768}" type="slidenum">
              <a:rPr lang="en-US"/>
              <a:pPr>
                <a:defRPr/>
              </a:pPr>
              <a:t>‹#›</a:t>
            </a:fld>
            <a:endParaRPr lang="en-US"/>
          </a:p>
        </p:txBody>
      </p:sp>
    </p:spTree>
    <p:extLst>
      <p:ext uri="{BB962C8B-B14F-4D97-AF65-F5344CB8AC3E}">
        <p14:creationId xmlns:p14="http://schemas.microsoft.com/office/powerpoint/2010/main" val="188642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445F2D-08AB-4CDF-906E-F306EA25BEF1}" type="slidenum">
              <a:rPr lang="en-US"/>
              <a:pPr>
                <a:defRPr/>
              </a:pPr>
              <a:t>‹#›</a:t>
            </a:fld>
            <a:endParaRPr lang="en-US"/>
          </a:p>
        </p:txBody>
      </p:sp>
    </p:spTree>
    <p:extLst>
      <p:ext uri="{BB962C8B-B14F-4D97-AF65-F5344CB8AC3E}">
        <p14:creationId xmlns:p14="http://schemas.microsoft.com/office/powerpoint/2010/main" val="4070111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7B53EA-BB57-41B2-A9E5-FA1581F495FA}" type="slidenum">
              <a:rPr lang="en-US"/>
              <a:pPr>
                <a:defRPr/>
              </a:pPr>
              <a:t>‹#›</a:t>
            </a:fld>
            <a:endParaRPr lang="en-US"/>
          </a:p>
        </p:txBody>
      </p:sp>
    </p:spTree>
    <p:extLst>
      <p:ext uri="{BB962C8B-B14F-4D97-AF65-F5344CB8AC3E}">
        <p14:creationId xmlns:p14="http://schemas.microsoft.com/office/powerpoint/2010/main" val="121028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bg1"/>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Arial Black" panose="020B0A04020102020204" pitchFamily="34" charset="0"/>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26A2E-B178-4119-B3C6-634083126EB5}" type="slidenum">
              <a:rPr lang="en-US"/>
              <a:pPr>
                <a:defRPr/>
              </a:pPr>
              <a:t>‹#›</a:t>
            </a:fld>
            <a:endParaRPr lang="en-US"/>
          </a:p>
        </p:txBody>
      </p:sp>
    </p:spTree>
    <p:extLst>
      <p:ext uri="{BB962C8B-B14F-4D97-AF65-F5344CB8AC3E}">
        <p14:creationId xmlns:p14="http://schemas.microsoft.com/office/powerpoint/2010/main" val="2101511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5CD026-7A75-4A61-B38D-ECCFD88EB061}" type="slidenum">
              <a:rPr lang="en-US"/>
              <a:pPr>
                <a:defRPr/>
              </a:pPr>
              <a:t>‹#›</a:t>
            </a:fld>
            <a:endParaRPr lang="en-US"/>
          </a:p>
        </p:txBody>
      </p:sp>
    </p:spTree>
    <p:extLst>
      <p:ext uri="{BB962C8B-B14F-4D97-AF65-F5344CB8AC3E}">
        <p14:creationId xmlns:p14="http://schemas.microsoft.com/office/powerpoint/2010/main" val="3731005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749902-1296-4648-837A-FF9C824566E6}" type="slidenum">
              <a:rPr lang="en-US"/>
              <a:pPr>
                <a:defRPr/>
              </a:pPr>
              <a:t>‹#›</a:t>
            </a:fld>
            <a:endParaRPr lang="en-US"/>
          </a:p>
        </p:txBody>
      </p:sp>
    </p:spTree>
    <p:extLst>
      <p:ext uri="{BB962C8B-B14F-4D97-AF65-F5344CB8AC3E}">
        <p14:creationId xmlns:p14="http://schemas.microsoft.com/office/powerpoint/2010/main" val="1828361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F5E2CC-71B0-4864-AADB-4B12ABCC6399}" type="slidenum">
              <a:rPr lang="en-US"/>
              <a:pPr>
                <a:defRPr/>
              </a:pPr>
              <a:t>‹#›</a:t>
            </a:fld>
            <a:endParaRPr lang="en-US"/>
          </a:p>
        </p:txBody>
      </p:sp>
    </p:spTree>
    <p:extLst>
      <p:ext uri="{BB962C8B-B14F-4D97-AF65-F5344CB8AC3E}">
        <p14:creationId xmlns:p14="http://schemas.microsoft.com/office/powerpoint/2010/main" val="189479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91CD20-22FD-4E9D-B465-E5F1567DC65F}" type="slidenum">
              <a:rPr lang="en-US"/>
              <a:pPr>
                <a:defRPr/>
              </a:pPr>
              <a:t>‹#›</a:t>
            </a:fld>
            <a:endParaRPr lang="en-US"/>
          </a:p>
        </p:txBody>
      </p:sp>
    </p:spTree>
    <p:extLst>
      <p:ext uri="{BB962C8B-B14F-4D97-AF65-F5344CB8AC3E}">
        <p14:creationId xmlns:p14="http://schemas.microsoft.com/office/powerpoint/2010/main" val="328481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BB86BE-13FA-4294-99AF-5EB841EE29B6}" type="slidenum">
              <a:rPr lang="en-US"/>
              <a:pPr>
                <a:defRPr/>
              </a:pPr>
              <a:t>‹#›</a:t>
            </a:fld>
            <a:endParaRPr lang="en-US"/>
          </a:p>
        </p:txBody>
      </p:sp>
    </p:spTree>
    <p:extLst>
      <p:ext uri="{BB962C8B-B14F-4D97-AF65-F5344CB8AC3E}">
        <p14:creationId xmlns:p14="http://schemas.microsoft.com/office/powerpoint/2010/main" val="30281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0A0B77-2235-4A86-9AAB-21F023CAFE0D}" type="slidenum">
              <a:rPr lang="en-US"/>
              <a:pPr>
                <a:defRPr/>
              </a:pPr>
              <a:t>‹#›</a:t>
            </a:fld>
            <a:endParaRPr lang="en-US"/>
          </a:p>
        </p:txBody>
      </p:sp>
    </p:spTree>
    <p:extLst>
      <p:ext uri="{BB962C8B-B14F-4D97-AF65-F5344CB8AC3E}">
        <p14:creationId xmlns:p14="http://schemas.microsoft.com/office/powerpoint/2010/main" val="389930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221496-D83B-440C-8A63-C25C80BDA96C}" type="slidenum">
              <a:rPr lang="en-US"/>
              <a:pPr>
                <a:defRPr/>
              </a:pPr>
              <a:t>‹#›</a:t>
            </a:fld>
            <a:endParaRPr lang="en-US"/>
          </a:p>
        </p:txBody>
      </p:sp>
    </p:spTree>
    <p:extLst>
      <p:ext uri="{BB962C8B-B14F-4D97-AF65-F5344CB8AC3E}">
        <p14:creationId xmlns:p14="http://schemas.microsoft.com/office/powerpoint/2010/main" val="367504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Black" panose="020B0A040201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Black" panose="020B0A040201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panose="020B0A04020102020204" pitchFamily="34" charset="0"/>
              </a:defRPr>
            </a:lvl1pPr>
          </a:lstStyle>
          <a:p>
            <a:pPr>
              <a:defRPr/>
            </a:pPr>
            <a:fld id="{17DD4967-9664-42C6-8D73-FF002862FCB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bg1"/>
          </a:solidFill>
          <a:latin typeface="Arial Black" panose="020B0A0402010202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Black" panose="020B0A04020102020204"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Arial Black" panose="020B0A04020102020204" pitchFamily="34" charset="0"/>
        </a:defRPr>
      </a:lvl2pPr>
      <a:lvl3pPr marL="1143000" indent="-228600" algn="l" rtl="0" eaLnBrk="0" fontAlgn="base" hangingPunct="0">
        <a:spcBef>
          <a:spcPct val="20000"/>
        </a:spcBef>
        <a:spcAft>
          <a:spcPct val="0"/>
        </a:spcAft>
        <a:buChar char="•"/>
        <a:defRPr sz="2400">
          <a:solidFill>
            <a:schemeClr val="bg1"/>
          </a:solidFill>
          <a:latin typeface="Arial Black" panose="020B0A04020102020204" pitchFamily="34" charset="0"/>
        </a:defRPr>
      </a:lvl3pPr>
      <a:lvl4pPr marL="1600200" indent="-228600" algn="l" rtl="0" eaLnBrk="0" fontAlgn="base" hangingPunct="0">
        <a:spcBef>
          <a:spcPct val="20000"/>
        </a:spcBef>
        <a:spcAft>
          <a:spcPct val="0"/>
        </a:spcAft>
        <a:buChar char="–"/>
        <a:defRPr sz="2000">
          <a:solidFill>
            <a:schemeClr val="bg1"/>
          </a:solidFill>
          <a:latin typeface="Arial Black" panose="020B0A04020102020204" pitchFamily="34" charset="0"/>
        </a:defRPr>
      </a:lvl4pPr>
      <a:lvl5pPr marL="2057400" indent="-228600" algn="l" rtl="0" eaLnBrk="0" fontAlgn="base" hangingPunct="0">
        <a:spcBef>
          <a:spcPct val="20000"/>
        </a:spcBef>
        <a:spcAft>
          <a:spcPct val="0"/>
        </a:spcAft>
        <a:buChar char="»"/>
        <a:defRPr sz="2000">
          <a:solidFill>
            <a:schemeClr val="bg1"/>
          </a:solidFill>
          <a:latin typeface="Arial Black" panose="020B0A040201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hzJLplOHWAhXM64MKHeDrBlMQjRwIBw&amp;url=https://commons.wikimedia.org/wiki/File:MH-60S_Seahawk_-_ID_051103-N-2984R-003.jpg&amp;psig=AOvVaw3FmMW0iSXL5e0kkl3ywlJr&amp;ust=150755678188668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amp;url=https://sofrep.com/40326/11-marines-and-soldiers-presumed-dead-in-helicopter-crash/&amp;psig=AOvVaw0ZG10eIh6SCS1HdBcE5EIP&amp;ust=150751607714206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EhMqw_97WAhUmj1QKHVrIAmMQjRwIBw&amp;url=http://www.stlouischildrens.org/our-services/transport-services/transport-e-news/summer-2016/st-louis-childrens-hospital-brings-crit&amp;psig=AOvVaw00vMTQ5_UvQ0Bip5HWKvBx&amp;ust=15074823100903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ahUKEwjTxZ3GgN_WAhXDhlQKHQxrDCIQjRwIBw&amp;url=http://www.stlouischildrens.org/our-services/transport-services/modes-transport&amp;psig=AOvVaw00vMTQ5_UvQ0Bip5HWKvBx&amp;ust=150748231009031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_p9iGmeHWAhWG0FQKHTLvC4EQjRwIBw&amp;url=http://www.kathrynsreport.com/2017/07/accident-occurred-july-01-2017-in-perry.html&amp;psig=AOvVaw1SFjgC9At84j43yki0cG7Z&amp;ust=150755778505661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0ahUKEwjwoO_Cm-HWAhVjyVQKHdUYAqEQjRwIBw&amp;url=http://fox2now.com/2017/06/13/childrens-hospital-to-get-new-medical-helicopters-for-patient-transport/&amp;psig=AOvVaw1UjVr1UpaL78Ofrktfwf99&amp;ust=150755858143314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BgpmWu-HWAhXrh1QKHfF7AJQQjRwIBw&amp;url=http://airrescuesystems.com/?page_id=2257&amp;psig=AOvVaw0yc_yEOV78MftsH9fN67Gi&amp;ust=150756707006008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source=images&amp;cd=&amp;cad=rja&amp;uact=8&amp;ved=0ahUKEwi5x-nBjN_WAhVEw2MKHQlQC6kQjRwIBw&amp;url=http://www.sconfire.com/2017/09/19/duke-life-flight-memorial-service-live-stream/&amp;psig=AOvVaw2WeebWtgvJPIRKq9aR_bPU&amp;ust=150748582785129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today.duke.edu/2017/09/duke-community-gathers-honor-duke-life-flight-tea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s5Necld_WAhUB6WMKHWTdDmEQjRwIBw&amp;url=http://www.kbtx.com/content/news/Fatality-reported-in-training-accident-at-Fort-Hood-444250013.html&amp;psig=AOvVaw3udYas-_URF7xViQaVoBB5&amp;ust=150748817544204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airbushelicoptersinc.com/products/AS365-overview.asp" TargetMode="External"/><Relationship Id="rId3" Type="http://schemas.openxmlformats.org/officeDocument/2006/relationships/hyperlink" Target="https://www.asc.gov.tw/main_en/docaccident.aspx?uid=344&amp;pid=296&amp;acd_no=208" TargetMode="External"/><Relationship Id="rId7" Type="http://schemas.openxmlformats.org/officeDocument/2006/relationships/hyperlink" Target="http://www.airbushelicopters.com/" TargetMode="External"/><Relationship Id="rId2" Type="http://schemas.openxmlformats.org/officeDocument/2006/relationships/hyperlink" Target="https://www.asc.gov.tw/" TargetMode="External"/><Relationship Id="rId1" Type="http://schemas.openxmlformats.org/officeDocument/2006/relationships/slideLayout" Target="../slideLayouts/slideLayout2.xml"/><Relationship Id="rId6" Type="http://schemas.openxmlformats.org/officeDocument/2006/relationships/hyperlink" Target="http://taiwanairpower.org/nasc/index.html" TargetMode="External"/><Relationship Id="rId5" Type="http://schemas.openxmlformats.org/officeDocument/2006/relationships/hyperlink" Target="https://en.wikipedia.org/wiki/National_Airborne_Service_Corps" TargetMode="External"/><Relationship Id="rId10" Type="http://schemas.openxmlformats.org/officeDocument/2006/relationships/image" Target="../media/image38.jpeg"/><Relationship Id="rId4" Type="http://schemas.openxmlformats.org/officeDocument/2006/relationships/hyperlink" Target="https://www.asc.gov.tw/upload/acd_att/ASC-AOR-17-04-001.pdf" TargetMode="External"/><Relationship Id="rId9" Type="http://schemas.openxmlformats.org/officeDocument/2006/relationships/hyperlink" Target="https://aviation-safety.net/wikibase/wiki.php?id=185302"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channel/UCAl4XBLkIRebSVUO9gSXjXQ"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wvPLF9d_WAhXmy1QKHaAbD18QjRwIBw&amp;url=https://www.armytimes.com/news/your-army/2016/10/18/fort-hood-helicopter-crash-reveals-major-flaws-in-search-and-rescue-response/&amp;psig=AOvVaw2hBBKrgbFTm-8nauro0a2c&amp;ust=150751403120060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hsKnG_d_WAhVCwGMKHQ3sCnQQjRwIBw&amp;url=http://coastguard.dodlive.mil/2011/02/peoples-choice-photo-contest-round-7/7-5/&amp;psig=AOvVaw0ZG10eIh6SCS1HdBcE5EIP&amp;ust=150751607714206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hsKnG_d_WAhVCwGMKHQ3sCnQQjRwIBw&amp;url=https://www.pinterest.com/pin/299278337709679853/&amp;psig=AOvVaw0ZG10eIh6SCS1HdBcE5EIP&amp;ust=150751607714206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32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914" y="5131006"/>
            <a:ext cx="2285714" cy="165079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00" y="5359606"/>
            <a:ext cx="1345994" cy="1345994"/>
          </a:xfrm>
          <a:prstGeom prst="rect">
            <a:avLst/>
          </a:prstGeom>
        </p:spPr>
      </p:pic>
      <p:sp>
        <p:nvSpPr>
          <p:cNvPr id="7" name="TextBox 6"/>
          <p:cNvSpPr txBox="1"/>
          <p:nvPr/>
        </p:nvSpPr>
        <p:spPr>
          <a:xfrm>
            <a:off x="139702" y="304800"/>
            <a:ext cx="8991356" cy="757130"/>
          </a:xfrm>
          <a:prstGeom prst="rect">
            <a:avLst/>
          </a:prstGeom>
          <a:noFill/>
        </p:spPr>
        <p:txBody>
          <a:bodyPr wrap="square" rtlCol="0">
            <a:spAutoFit/>
          </a:bodyPr>
          <a:lstStyle/>
          <a:p>
            <a:pPr algn="ctr">
              <a:lnSpc>
                <a:spcPct val="90000"/>
              </a:lnSpc>
            </a:pPr>
            <a:r>
              <a:rPr lang="en-US" altLang="en-US" sz="4800" b="1" dirty="0" smtClean="0">
                <a:solidFill>
                  <a:schemeClr val="tx2"/>
                </a:solidFill>
                <a:effectLst>
                  <a:glow rad="139700">
                    <a:schemeClr val="accent3">
                      <a:satMod val="175000"/>
                      <a:alpha val="40000"/>
                    </a:schemeClr>
                  </a:glow>
                </a:effectLst>
                <a:latin typeface="Akzidenz-Grotesk Std Super" pitchFamily="2" charset="0"/>
                <a:cs typeface="Arial" panose="020B0604020202020204" pitchFamily="34" charset="0"/>
              </a:rPr>
              <a:t>U.S. AIR RESCUE REPORT</a:t>
            </a:r>
          </a:p>
        </p:txBody>
      </p:sp>
      <p:sp>
        <p:nvSpPr>
          <p:cNvPr id="8" name="TextBox 7"/>
          <p:cNvSpPr txBox="1"/>
          <p:nvPr/>
        </p:nvSpPr>
        <p:spPr>
          <a:xfrm>
            <a:off x="1600201" y="5984843"/>
            <a:ext cx="6019799" cy="695575"/>
          </a:xfrm>
          <a:prstGeom prst="rect">
            <a:avLst/>
          </a:prstGeom>
          <a:noFill/>
        </p:spPr>
        <p:txBody>
          <a:bodyPr wrap="square" rtlCol="0">
            <a:spAutoFit/>
          </a:bodyPr>
          <a:lstStyle/>
          <a:p>
            <a:pPr algn="ctr">
              <a:lnSpc>
                <a:spcPct val="90000"/>
              </a:lnSpc>
            </a:pPr>
            <a:r>
              <a:rPr lang="en-US" altLang="en-US" b="1" dirty="0" smtClean="0">
                <a:solidFill>
                  <a:schemeClr val="tx2"/>
                </a:solidFill>
                <a:effectLst>
                  <a:glow rad="139700">
                    <a:schemeClr val="accent3">
                      <a:satMod val="175000"/>
                      <a:alpha val="40000"/>
                    </a:schemeClr>
                  </a:glow>
                </a:effectLst>
                <a:latin typeface="Arial" panose="020B0604020202020204" pitchFamily="34" charset="0"/>
                <a:cs typeface="Arial" panose="020B0604020202020204" pitchFamily="34" charset="0"/>
              </a:rPr>
              <a:t>Charley Shimanski; U.S. Delegate</a:t>
            </a:r>
          </a:p>
          <a:p>
            <a:pPr algn="ctr">
              <a:lnSpc>
                <a:spcPct val="110000"/>
              </a:lnSpc>
            </a:pPr>
            <a:r>
              <a:rPr lang="en-US" altLang="en-US" sz="1600" b="1" dirty="0" smtClean="0">
                <a:solidFill>
                  <a:schemeClr val="tx2"/>
                </a:solidFill>
                <a:effectLst>
                  <a:glow rad="139700">
                    <a:schemeClr val="accent3">
                      <a:satMod val="175000"/>
                      <a:alpha val="40000"/>
                    </a:schemeClr>
                  </a:glow>
                </a:effectLst>
                <a:latin typeface="Arial" panose="020B0604020202020204" pitchFamily="34" charset="0"/>
                <a:cs typeface="Arial" panose="020B0604020202020204" pitchFamily="34" charset="0"/>
              </a:rPr>
              <a:t>October 19-21, 2017 – </a:t>
            </a:r>
            <a:r>
              <a:rPr lang="en-US" altLang="en-US" sz="1600" b="1" dirty="0" err="1" smtClean="0">
                <a:solidFill>
                  <a:schemeClr val="tx2"/>
                </a:solidFill>
                <a:effectLst>
                  <a:glow rad="139700">
                    <a:schemeClr val="accent3">
                      <a:satMod val="175000"/>
                      <a:alpha val="40000"/>
                    </a:schemeClr>
                  </a:glow>
                </a:effectLst>
                <a:latin typeface="Arial" panose="020B0604020202020204" pitchFamily="34" charset="0"/>
                <a:cs typeface="Arial" panose="020B0604020202020204" pitchFamily="34" charset="0"/>
              </a:rPr>
              <a:t>Soldeu</a:t>
            </a:r>
            <a:r>
              <a:rPr lang="en-US" altLang="en-US" sz="1600" b="1" dirty="0" smtClean="0">
                <a:solidFill>
                  <a:schemeClr val="tx2"/>
                </a:solidFill>
                <a:effectLst>
                  <a:glow rad="139700">
                    <a:schemeClr val="accent3">
                      <a:satMod val="175000"/>
                      <a:alpha val="40000"/>
                    </a:schemeClr>
                  </a:glow>
                </a:effectLst>
                <a:latin typeface="Arial" panose="020B0604020202020204" pitchFamily="34" charset="0"/>
                <a:cs typeface="Arial" panose="020B0604020202020204" pitchFamily="34" charset="0"/>
              </a:rPr>
              <a:t>, Andorra</a:t>
            </a:r>
            <a:endParaRPr lang="en-US" sz="1600" dirty="0">
              <a:solidFill>
                <a:schemeClr val="tx2"/>
              </a:solidFill>
              <a:effectLst>
                <a:glow rad="139700">
                  <a:schemeClr val="accent3">
                    <a:satMod val="175000"/>
                    <a:alpha val="40000"/>
                  </a:schemeClr>
                </a:glow>
              </a:effectLst>
              <a:latin typeface="Arial" panose="020B0604020202020204" pitchFamily="34" charset="0"/>
              <a:cs typeface="Arial" panose="020B0604020202020204" pitchFamily="34" charset="0"/>
            </a:endParaRPr>
          </a:p>
        </p:txBody>
      </p:sp>
      <p:sp>
        <p:nvSpPr>
          <p:cNvPr id="10" name="TextBox 9"/>
          <p:cNvSpPr txBox="1"/>
          <p:nvPr/>
        </p:nvSpPr>
        <p:spPr>
          <a:xfrm>
            <a:off x="3743087" y="6593875"/>
            <a:ext cx="1657826" cy="261610"/>
          </a:xfrm>
          <a:prstGeom prst="rect">
            <a:avLst/>
          </a:prstGeom>
          <a:noFill/>
        </p:spPr>
        <p:txBody>
          <a:bodyPr wrap="none" rtlCol="0">
            <a:spAutoFit/>
          </a:bodyPr>
          <a:lstStyle/>
          <a:p>
            <a:pPr algn="ctr"/>
            <a:r>
              <a:rPr lang="en-US" sz="11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Photo: Brian Edwards</a:t>
            </a:r>
            <a:endParaRPr lang="en-US" sz="1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748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blackhawk helicopter banking turn">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6600" y="3796112"/>
            <a:ext cx="5218239" cy="30618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13182" y="6400800"/>
            <a:ext cx="2438400" cy="307777"/>
          </a:xfrm>
          <a:prstGeom prst="rect">
            <a:avLst/>
          </a:prstGeom>
          <a:noFill/>
        </p:spPr>
        <p:txBody>
          <a:bodyPr wrap="square" rtlCol="0">
            <a:spAutoFit/>
          </a:bodyPr>
          <a:lstStyle/>
          <a:p>
            <a:pPr algn="r"/>
            <a:r>
              <a:rPr lang="en-US" sz="1400" dirty="0" smtClean="0">
                <a:solidFill>
                  <a:srgbClr val="663300"/>
                </a:solidFill>
                <a:latin typeface="Arial Black" panose="020B0A04020102020204" pitchFamily="34" charset="0"/>
              </a:rPr>
              <a:t>Wikimedia Commons</a:t>
            </a:r>
          </a:p>
        </p:txBody>
      </p:sp>
      <p:sp>
        <p:nvSpPr>
          <p:cNvPr id="2" name="Rectangle 1"/>
          <p:cNvSpPr/>
          <p:nvPr/>
        </p:nvSpPr>
        <p:spPr>
          <a:xfrm>
            <a:off x="304800" y="304800"/>
            <a:ext cx="8432582" cy="3477875"/>
          </a:xfrm>
          <a:prstGeom prst="rect">
            <a:avLst/>
          </a:prstGeom>
        </p:spPr>
        <p:txBody>
          <a:bodyPr wrap="square">
            <a:spAutoFit/>
          </a:bodyPr>
          <a:lstStyle/>
          <a:p>
            <a:r>
              <a:rPr lang="en-US" sz="2800" dirty="0">
                <a:solidFill>
                  <a:schemeClr val="bg1"/>
                </a:solidFill>
                <a:latin typeface="Arial Black" panose="020B0A04020102020204" pitchFamily="34" charset="0"/>
              </a:rPr>
              <a:t>Instead:</a:t>
            </a:r>
          </a:p>
          <a:p>
            <a:pPr marL="800100" lvl="1" indent="-342900">
              <a:buFont typeface="Arial" panose="020B0604020202020204" pitchFamily="34" charset="0"/>
              <a:buChar char="•"/>
            </a:pPr>
            <a:r>
              <a:rPr lang="en-US" i="1" u="sng" dirty="0">
                <a:solidFill>
                  <a:schemeClr val="bg1"/>
                </a:solidFill>
                <a:latin typeface="Arial Black" panose="020B0A04020102020204" pitchFamily="34" charset="0"/>
              </a:rPr>
              <a:t>At 1800 hrs, ATC notified base operations </a:t>
            </a:r>
            <a:r>
              <a:rPr lang="en-US" dirty="0" smtClean="0">
                <a:solidFill>
                  <a:schemeClr val="bg1"/>
                </a:solidFill>
                <a:latin typeface="Arial Black" panose="020B0A04020102020204" pitchFamily="34" charset="0"/>
              </a:rPr>
              <a:t>(“</a:t>
            </a:r>
            <a:r>
              <a:rPr lang="en-US" dirty="0">
                <a:solidFill>
                  <a:schemeClr val="bg1"/>
                </a:solidFill>
                <a:latin typeface="Arial Black" panose="020B0A04020102020204" pitchFamily="34" charset="0"/>
              </a:rPr>
              <a:t>Gray Ops”)</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Gray Ops spent an hour trying to call the unit's flight operations center</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Gray Ops called one of the pilots’ cell phone,  but </a:t>
            </a:r>
            <a:r>
              <a:rPr lang="en-US" dirty="0" smtClean="0">
                <a:solidFill>
                  <a:schemeClr val="bg1"/>
                </a:solidFill>
                <a:latin typeface="Arial Black" panose="020B0A04020102020204" pitchFamily="34" charset="0"/>
              </a:rPr>
              <a:t>could not </a:t>
            </a:r>
            <a:r>
              <a:rPr lang="en-US" dirty="0">
                <a:solidFill>
                  <a:schemeClr val="bg1"/>
                </a:solidFill>
                <a:latin typeface="Arial Black" panose="020B0A04020102020204" pitchFamily="34" charset="0"/>
              </a:rPr>
              <a:t>get through</a:t>
            </a:r>
          </a:p>
          <a:p>
            <a:pPr marL="800100" lvl="1" indent="-342900">
              <a:buFont typeface="Arial" panose="020B0604020202020204" pitchFamily="34" charset="0"/>
              <a:buChar char="•"/>
            </a:pPr>
            <a:r>
              <a:rPr lang="en-US" dirty="0">
                <a:solidFill>
                  <a:schemeClr val="bg1"/>
                </a:solidFill>
                <a:latin typeface="Arial Black" panose="020B0A04020102020204" pitchFamily="34" charset="0"/>
              </a:rPr>
              <a:t>Gray Ops sent an AH-64 Apache that was already in the air to do a search</a:t>
            </a:r>
            <a:r>
              <a:rPr lang="en-US" dirty="0" smtClean="0">
                <a:solidFill>
                  <a:schemeClr val="bg1"/>
                </a:solidFill>
                <a:latin typeface="Arial Black" panose="020B0A04020102020204" pitchFamily="34" charset="0"/>
              </a:rPr>
              <a:t>.</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596805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Related image">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28600"/>
            <a:ext cx="5496339"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57600" y="3657600"/>
            <a:ext cx="1994264" cy="307777"/>
          </a:xfrm>
          <a:prstGeom prst="rect">
            <a:avLst/>
          </a:prstGeom>
          <a:noFill/>
        </p:spPr>
        <p:txBody>
          <a:bodyPr wrap="none" rtlCol="0">
            <a:spAutoFit/>
          </a:bodyPr>
          <a:lstStyle/>
          <a:p>
            <a:r>
              <a:rPr lang="en-US" sz="1400" dirty="0" smtClean="0">
                <a:solidFill>
                  <a:srgbClr val="663300"/>
                </a:solidFill>
                <a:latin typeface="Arial Black" panose="020B0A04020102020204" pitchFamily="34" charset="0"/>
              </a:rPr>
              <a:t>Photo: Sofrep.com</a:t>
            </a:r>
          </a:p>
        </p:txBody>
      </p:sp>
      <p:sp>
        <p:nvSpPr>
          <p:cNvPr id="5" name="TextBox 4"/>
          <p:cNvSpPr txBox="1"/>
          <p:nvPr/>
        </p:nvSpPr>
        <p:spPr>
          <a:xfrm>
            <a:off x="0" y="3962400"/>
            <a:ext cx="8915400" cy="2431435"/>
          </a:xfrm>
          <a:prstGeom prst="rect">
            <a:avLst/>
          </a:prstGeom>
          <a:noFill/>
        </p:spPr>
        <p:txBody>
          <a:bodyPr wrap="square" rtlCol="0">
            <a:spAutoFit/>
          </a:bodyPr>
          <a:lstStyle/>
          <a:p>
            <a:pPr algn="r"/>
            <a:r>
              <a:rPr lang="en-US" sz="3200" i="1" u="sng" dirty="0">
                <a:solidFill>
                  <a:srgbClr val="FF9900"/>
                </a:solidFill>
                <a:latin typeface="Arial Black" panose="020B0A04020102020204" pitchFamily="34" charset="0"/>
              </a:rPr>
              <a:t>At 1940 </a:t>
            </a:r>
            <a:r>
              <a:rPr lang="en-US" sz="3200" i="1" u="sng" dirty="0" smtClean="0">
                <a:solidFill>
                  <a:srgbClr val="FF9900"/>
                </a:solidFill>
                <a:latin typeface="Arial Black" panose="020B0A04020102020204" pitchFamily="34" charset="0"/>
              </a:rPr>
              <a:t>hrs </a:t>
            </a:r>
            <a:r>
              <a:rPr lang="en-US" sz="2800" i="1" u="sng" dirty="0">
                <a:solidFill>
                  <a:schemeClr val="bg1"/>
                </a:solidFill>
                <a:latin typeface="Arial Black" panose="020B0A04020102020204" pitchFamily="34" charset="0"/>
              </a:rPr>
              <a:t>Gray Ops reported the helicopter </a:t>
            </a:r>
            <a:r>
              <a:rPr lang="en-US" sz="2800" i="1" u="sng" dirty="0" smtClean="0">
                <a:solidFill>
                  <a:schemeClr val="bg1"/>
                </a:solidFill>
                <a:latin typeface="Arial Black" panose="020B0A04020102020204" pitchFamily="34" charset="0"/>
              </a:rPr>
              <a:t>missing</a:t>
            </a:r>
            <a:br>
              <a:rPr lang="en-US" sz="2800" i="1" u="sng" dirty="0" smtClean="0">
                <a:solidFill>
                  <a:schemeClr val="bg1"/>
                </a:solidFill>
                <a:latin typeface="Arial Black" panose="020B0A04020102020204" pitchFamily="34" charset="0"/>
              </a:rPr>
            </a:br>
            <a:r>
              <a:rPr lang="en-US" sz="2800" dirty="0" smtClean="0">
                <a:solidFill>
                  <a:schemeClr val="bg1"/>
                </a:solidFill>
                <a:latin typeface="Arial Black" panose="020B0A04020102020204" pitchFamily="34" charset="0"/>
              </a:rPr>
              <a:t>and </a:t>
            </a:r>
            <a:r>
              <a:rPr lang="en-US" sz="2800" dirty="0">
                <a:solidFill>
                  <a:schemeClr val="bg1"/>
                </a:solidFill>
                <a:latin typeface="Arial Black" panose="020B0A04020102020204" pitchFamily="34" charset="0"/>
              </a:rPr>
              <a:t>requested </a:t>
            </a:r>
            <a:r>
              <a:rPr lang="en-US" sz="2800" dirty="0" smtClean="0">
                <a:solidFill>
                  <a:schemeClr val="bg1"/>
                </a:solidFill>
                <a:latin typeface="Arial Black" panose="020B0A04020102020204" pitchFamily="34" charset="0"/>
              </a:rPr>
              <a:t>SAR </a:t>
            </a:r>
            <a:r>
              <a:rPr lang="en-US" sz="2800" dirty="0">
                <a:solidFill>
                  <a:schemeClr val="bg1"/>
                </a:solidFill>
                <a:latin typeface="Arial Black" panose="020B0A04020102020204" pitchFamily="34" charset="0"/>
              </a:rPr>
              <a:t>response. </a:t>
            </a:r>
            <a:endParaRPr lang="en-US" sz="2800" dirty="0" smtClean="0">
              <a:solidFill>
                <a:schemeClr val="bg1"/>
              </a:solidFill>
              <a:latin typeface="Arial Black" panose="020B0A04020102020204" pitchFamily="34" charset="0"/>
            </a:endParaRPr>
          </a:p>
          <a:p>
            <a:pPr algn="r"/>
            <a:endParaRPr lang="en-US" sz="2800" dirty="0">
              <a:solidFill>
                <a:schemeClr val="bg1"/>
              </a:solidFill>
              <a:latin typeface="Arial Black" panose="020B0A04020102020204" pitchFamily="34" charset="0"/>
            </a:endParaRPr>
          </a:p>
          <a:p>
            <a:pPr algn="r"/>
            <a:r>
              <a:rPr lang="en-US" sz="3200" i="1" u="sng" dirty="0" smtClean="0">
                <a:solidFill>
                  <a:srgbClr val="FF9900"/>
                </a:solidFill>
                <a:latin typeface="Arial Black" panose="020B0A04020102020204" pitchFamily="34" charset="0"/>
              </a:rPr>
              <a:t>The Last </a:t>
            </a:r>
            <a:r>
              <a:rPr lang="en-US" sz="3200" i="1" u="sng" dirty="0">
                <a:solidFill>
                  <a:srgbClr val="FF9900"/>
                </a:solidFill>
                <a:latin typeface="Arial Black" panose="020B0A04020102020204" pitchFamily="34" charset="0"/>
              </a:rPr>
              <a:t>check-in was at 1719 </a:t>
            </a:r>
            <a:r>
              <a:rPr lang="en-US" sz="3200" i="1" u="sng" dirty="0" smtClean="0">
                <a:solidFill>
                  <a:srgbClr val="FF9900"/>
                </a:solidFill>
                <a:latin typeface="Arial Black" panose="020B0A04020102020204" pitchFamily="34" charset="0"/>
              </a:rPr>
              <a:t>hrs.</a:t>
            </a:r>
            <a:endParaRPr lang="en-US" sz="3200" i="1" u="sng" dirty="0">
              <a:solidFill>
                <a:srgbClr val="FF9900"/>
              </a:solidFill>
              <a:latin typeface="Arial Black" panose="020B0A04020102020204" pitchFamily="34" charset="0"/>
            </a:endParaRPr>
          </a:p>
        </p:txBody>
      </p:sp>
    </p:spTree>
    <p:extLst>
      <p:ext uri="{BB962C8B-B14F-4D97-AF65-F5344CB8AC3E}">
        <p14:creationId xmlns:p14="http://schemas.microsoft.com/office/powerpoint/2010/main" val="2396779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9144000" cy="2133600"/>
          </a:xfrm>
        </p:spPr>
        <p:txBody>
          <a:bodyPr/>
          <a:lstStyle/>
          <a:p>
            <a:pPr>
              <a:spcBef>
                <a:spcPct val="50000"/>
              </a:spcBef>
            </a:pPr>
            <a:r>
              <a:rPr lang="en-US" altLang="en-US" sz="2800" b="1" u="sng" dirty="0" smtClean="0">
                <a:solidFill>
                  <a:srgbClr val="FF0000"/>
                </a:solidFill>
                <a:latin typeface="Arial Black" panose="020B0A04020102020204" pitchFamily="34" charset="0"/>
              </a:rPr>
              <a:t>Incident Report</a:t>
            </a:r>
            <a:r>
              <a:rPr lang="en-US" altLang="en-US" sz="3600" b="1" dirty="0">
                <a:latin typeface="Arial Black" panose="020B0A04020102020204" pitchFamily="34" charset="0"/>
              </a:rPr>
              <a:t/>
            </a:r>
            <a:br>
              <a:rPr lang="en-US" altLang="en-US" sz="3600" b="1" dirty="0">
                <a:latin typeface="Arial Black" panose="020B0A04020102020204" pitchFamily="34" charset="0"/>
              </a:rPr>
            </a:br>
            <a:r>
              <a:rPr lang="en-US" altLang="en-US" sz="3600" b="1" dirty="0" smtClean="0">
                <a:latin typeface="Arial Black" panose="020B0A04020102020204" pitchFamily="34" charset="0"/>
              </a:rPr>
              <a:t>St. Louis Children’s Hospital</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3200" b="1" dirty="0" smtClean="0">
                <a:solidFill>
                  <a:schemeClr val="bg1"/>
                </a:solidFill>
                <a:latin typeface="Arial Black" panose="020B0A04020102020204" pitchFamily="34" charset="0"/>
              </a:rPr>
              <a:t>“Kids Flight</a:t>
            </a:r>
            <a:r>
              <a:rPr lang="en-US" altLang="en-US" sz="2400" b="1" dirty="0" smtClean="0">
                <a:solidFill>
                  <a:schemeClr val="bg1"/>
                </a:solidFill>
                <a:latin typeface="Arial Black" panose="020B0A04020102020204" pitchFamily="34" charset="0"/>
              </a:rPr>
              <a:t>”</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400" b="1" dirty="0" smtClean="0">
                <a:effectLst>
                  <a:outerShdw blurRad="38100" dist="38100" dir="2700000" algn="tl">
                    <a:srgbClr val="808080"/>
                  </a:outerShdw>
                </a:effectLst>
                <a:latin typeface="Arial Black" panose="020B0A04020102020204" pitchFamily="34" charset="0"/>
              </a:rPr>
              <a:t>J</a:t>
            </a:r>
            <a:r>
              <a:rPr lang="en-US" altLang="en-US" sz="2400" b="1" dirty="0" smtClean="0">
                <a:solidFill>
                  <a:schemeClr val="bg1"/>
                </a:solidFill>
                <a:effectLst>
                  <a:outerShdw blurRad="38100" dist="38100" dir="2700000" algn="tl">
                    <a:srgbClr val="808080"/>
                  </a:outerShdw>
                </a:effectLst>
                <a:latin typeface="Arial Black" panose="020B0A04020102020204" pitchFamily="34" charset="0"/>
              </a:rPr>
              <a:t>uly 1, 2017 – Perryville, Missouri</a:t>
            </a:r>
            <a:endParaRPr lang="en-US" altLang="en-US" sz="2400" b="1" dirty="0">
              <a:solidFill>
                <a:schemeClr val="bg1"/>
              </a:solidFill>
              <a:effectLst>
                <a:outerShdw blurRad="38100" dist="38100" dir="2700000" algn="tl">
                  <a:srgbClr val="808080"/>
                </a:outerShdw>
              </a:effectLst>
              <a:latin typeface="Arial Black" panose="020B0A04020102020204" pitchFamily="34" charset="0"/>
            </a:endParaRPr>
          </a:p>
        </p:txBody>
      </p:sp>
      <p:pic>
        <p:nvPicPr>
          <p:cNvPr id="4" name="Picture 4" descr="Image result for st. louis kids flight">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52600" y="2514600"/>
            <a:ext cx="5676900" cy="378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853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19600"/>
            <a:ext cx="8368145" cy="1384995"/>
          </a:xfrm>
          <a:prstGeom prst="rect">
            <a:avLst/>
          </a:prstGeom>
          <a:noFill/>
        </p:spPr>
        <p:txBody>
          <a:bodyPr wrap="square" rtlCol="0">
            <a:spAutoFit/>
          </a:bodyPr>
          <a:lstStyle/>
          <a:p>
            <a:pPr algn="r"/>
            <a:r>
              <a:rPr lang="en-US" sz="2800" dirty="0">
                <a:solidFill>
                  <a:schemeClr val="bg1"/>
                </a:solidFill>
                <a:latin typeface="Arial Black" panose="020B0A04020102020204" pitchFamily="34" charset="0"/>
              </a:rPr>
              <a:t>The </a:t>
            </a:r>
            <a:r>
              <a:rPr lang="en-US" sz="2800" dirty="0" smtClean="0">
                <a:solidFill>
                  <a:schemeClr val="bg1"/>
                </a:solidFill>
                <a:latin typeface="Arial Black" panose="020B0A04020102020204" pitchFamily="34" charset="0"/>
              </a:rPr>
              <a:t>inter-hospital flight with this aircraft (BK117 B-1) took off at 2019 hrs for</a:t>
            </a:r>
            <a:br>
              <a:rPr lang="en-US" sz="2800" dirty="0" smtClean="0">
                <a:solidFill>
                  <a:schemeClr val="bg1"/>
                </a:solidFill>
                <a:latin typeface="Arial Black" panose="020B0A04020102020204" pitchFamily="34" charset="0"/>
              </a:rPr>
            </a:br>
            <a:r>
              <a:rPr lang="en-US" sz="2800" dirty="0" smtClean="0">
                <a:solidFill>
                  <a:schemeClr val="bg1"/>
                </a:solidFill>
                <a:latin typeface="Arial Black" panose="020B0A04020102020204" pitchFamily="34" charset="0"/>
              </a:rPr>
              <a:t>St. Louis (MO) Children's Hospital</a:t>
            </a:r>
            <a:r>
              <a:rPr lang="en-US" sz="2800" dirty="0">
                <a:solidFill>
                  <a:schemeClr val="bg1"/>
                </a:solidFill>
                <a:latin typeface="Arial Black" panose="020B0A04020102020204" pitchFamily="34" charset="0"/>
              </a:rPr>
              <a:t> </a:t>
            </a:r>
            <a:endParaRPr lang="en-US" sz="2800" b="1" dirty="0">
              <a:solidFill>
                <a:schemeClr val="bg1"/>
              </a:solidFill>
              <a:latin typeface="Arial Black" panose="020B0A04020102020204" pitchFamily="34" charset="0"/>
            </a:endParaRPr>
          </a:p>
        </p:txBody>
      </p:sp>
      <p:pic>
        <p:nvPicPr>
          <p:cNvPr id="1044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381000"/>
            <a:ext cx="7826734"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6635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4114800"/>
          </a:xfrm>
        </p:spPr>
        <p:txBody>
          <a:bodyPr/>
          <a:lstStyle/>
          <a:p>
            <a:pPr marL="0" indent="0">
              <a:buNone/>
            </a:pPr>
            <a:r>
              <a:rPr lang="en-US" sz="2800" dirty="0"/>
              <a:t>The pilot reported </a:t>
            </a:r>
            <a:r>
              <a:rPr lang="en-US" sz="2800" dirty="0" smtClean="0"/>
              <a:t>that the </a:t>
            </a:r>
            <a:r>
              <a:rPr lang="en-US" sz="2800" dirty="0"/>
              <a:t>helicopter </a:t>
            </a:r>
            <a:r>
              <a:rPr lang="en-US" sz="2800" i="1" dirty="0"/>
              <a:t>"</a:t>
            </a:r>
            <a:r>
              <a:rPr lang="en-US" sz="2800" i="1" u="sng" dirty="0"/>
              <a:t>experienced a sharp change in attitude yawing to the left with a hard-upward bump,</a:t>
            </a:r>
            <a:r>
              <a:rPr lang="en-US" sz="2800" i="1" dirty="0"/>
              <a:t>"</a:t>
            </a:r>
            <a:r>
              <a:rPr lang="en-US" sz="2800" i="1" u="sng" dirty="0"/>
              <a:t> </a:t>
            </a:r>
            <a:r>
              <a:rPr lang="en-US" sz="2800" dirty="0" smtClean="0"/>
              <a:t> followed </a:t>
            </a:r>
            <a:r>
              <a:rPr lang="en-US" sz="2800" dirty="0"/>
              <a:t>by a change in the engine noise</a:t>
            </a:r>
            <a:r>
              <a:rPr lang="en-US" sz="2800" dirty="0" smtClean="0"/>
              <a:t>.</a:t>
            </a:r>
          </a:p>
          <a:p>
            <a:r>
              <a:rPr lang="en-US" sz="2800" dirty="0" smtClean="0"/>
              <a:t>The </a:t>
            </a:r>
            <a:r>
              <a:rPr lang="en-US" sz="2800" dirty="0"/>
              <a:t>No. 1 engine low warning light, the No. 1 generator light, and the battery discharge warning lights were illuminated</a:t>
            </a:r>
            <a:r>
              <a:rPr lang="en-US" sz="2800" dirty="0" smtClean="0"/>
              <a:t>.</a:t>
            </a:r>
            <a:r>
              <a:rPr lang="en-US" sz="2800" dirty="0"/>
              <a:t> </a:t>
            </a:r>
          </a:p>
        </p:txBody>
      </p:sp>
      <p:pic>
        <p:nvPicPr>
          <p:cNvPr id="4" name="Picture 2" descr="Image result for st. louis kids flight">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2800" y="4038600"/>
            <a:ext cx="5340096" cy="266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309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2819400"/>
          </a:xfrm>
        </p:spPr>
        <p:txBody>
          <a:bodyPr/>
          <a:lstStyle/>
          <a:p>
            <a:pPr marL="0" indent="0" algn="r">
              <a:buNone/>
            </a:pPr>
            <a:r>
              <a:rPr lang="en-US" sz="2800" dirty="0" smtClean="0"/>
              <a:t>He </a:t>
            </a:r>
            <a:r>
              <a:rPr lang="en-US" sz="2800" dirty="0"/>
              <a:t>stated, </a:t>
            </a:r>
            <a:r>
              <a:rPr lang="en-US" sz="2800" i="1" dirty="0"/>
              <a:t>"</a:t>
            </a:r>
            <a:r>
              <a:rPr lang="en-US" sz="2800" i="1" u="sng" dirty="0"/>
              <a:t>Suddenly the aircraft pitched nose up and rolled to the right. I could hear the rotor begin to deteriorate.</a:t>
            </a:r>
            <a:r>
              <a:rPr lang="en-US" sz="2800" i="1" dirty="0"/>
              <a:t>" </a:t>
            </a:r>
            <a:endParaRPr lang="en-US" sz="1400" i="1" dirty="0" smtClean="0"/>
          </a:p>
          <a:p>
            <a:pPr marL="0" indent="0" algn="r">
              <a:buNone/>
            </a:pPr>
            <a:endParaRPr lang="en-US" sz="1400" dirty="0"/>
          </a:p>
          <a:p>
            <a:pPr marL="0" indent="0" algn="r">
              <a:buNone/>
            </a:pPr>
            <a:r>
              <a:rPr lang="en-US" sz="2800" dirty="0" smtClean="0"/>
              <a:t>He </a:t>
            </a:r>
            <a:r>
              <a:rPr lang="en-US" sz="2800" dirty="0"/>
              <a:t>entered an autorotation by applying right forward cyclic and lowering the collective to full down. </a:t>
            </a:r>
          </a:p>
        </p:txBody>
      </p:sp>
      <p:pic>
        <p:nvPicPr>
          <p:cNvPr id="119810" name="Picture 2" descr="Related image">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352800"/>
            <a:ext cx="5943600" cy="33465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52274" y="6375381"/>
            <a:ext cx="2172326" cy="307777"/>
          </a:xfrm>
          <a:prstGeom prst="rect">
            <a:avLst/>
          </a:prstGeom>
          <a:noFill/>
        </p:spPr>
        <p:txBody>
          <a:bodyPr wrap="none" rtlCol="0">
            <a:spAutoFit/>
          </a:bodyPr>
          <a:lstStyle/>
          <a:p>
            <a:r>
              <a:rPr lang="en-US" sz="1400" dirty="0" smtClean="0">
                <a:solidFill>
                  <a:srgbClr val="663300"/>
                </a:solidFill>
                <a:latin typeface="Arial Black" panose="020B0A04020102020204" pitchFamily="34" charset="0"/>
              </a:rPr>
              <a:t>Kathrynsreport.com</a:t>
            </a:r>
          </a:p>
        </p:txBody>
      </p:sp>
    </p:spTree>
    <p:extLst>
      <p:ext uri="{BB962C8B-B14F-4D97-AF65-F5344CB8AC3E}">
        <p14:creationId xmlns:p14="http://schemas.microsoft.com/office/powerpoint/2010/main" val="4080930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16540" y="2895600"/>
            <a:ext cx="6840918" cy="3764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228600"/>
            <a:ext cx="8001000" cy="4114800"/>
          </a:xfrm>
        </p:spPr>
        <p:txBody>
          <a:bodyPr/>
          <a:lstStyle/>
          <a:p>
            <a:pPr marL="0" indent="0">
              <a:buNone/>
            </a:pPr>
            <a:r>
              <a:rPr lang="en-US" sz="2800" dirty="0" smtClean="0"/>
              <a:t>The pilot </a:t>
            </a:r>
            <a:r>
              <a:rPr lang="en-US" sz="2800" i="1" u="sng" dirty="0" smtClean="0"/>
              <a:t>flared the helicopter about 100 ft </a:t>
            </a:r>
            <a:r>
              <a:rPr lang="en-US" sz="2800" i="1" u="sng" dirty="0" err="1" smtClean="0"/>
              <a:t>agl</a:t>
            </a:r>
            <a:r>
              <a:rPr lang="en-US" sz="2800" i="1" u="sng" dirty="0" smtClean="0"/>
              <a:t> and the rotor rpm began to decay rapidly</a:t>
            </a:r>
            <a:r>
              <a:rPr lang="en-US" sz="2800" dirty="0" smtClean="0"/>
              <a:t>.  </a:t>
            </a:r>
            <a:r>
              <a:rPr lang="en-US" sz="2800" dirty="0"/>
              <a:t>The helicopter landed right skid low and </a:t>
            </a:r>
            <a:r>
              <a:rPr lang="en-US" sz="2800" dirty="0" smtClean="0"/>
              <a:t>skidded </a:t>
            </a:r>
            <a:r>
              <a:rPr lang="en-US" sz="2800" dirty="0"/>
              <a:t>for about 100 ft. The main rotor blades hit the ground as the helicopter rolled onto its right side. </a:t>
            </a:r>
            <a:endParaRPr lang="en-US" sz="2800" dirty="0" smtClean="0"/>
          </a:p>
          <a:p>
            <a:pPr marL="0" indent="0">
              <a:buNone/>
            </a:pPr>
            <a:endParaRPr lang="en-US" sz="2800" dirty="0"/>
          </a:p>
        </p:txBody>
      </p:sp>
      <p:sp>
        <p:nvSpPr>
          <p:cNvPr id="2" name="TextBox 1"/>
          <p:cNvSpPr txBox="1"/>
          <p:nvPr/>
        </p:nvSpPr>
        <p:spPr>
          <a:xfrm>
            <a:off x="7105974" y="6245424"/>
            <a:ext cx="1553117" cy="307777"/>
          </a:xfrm>
          <a:prstGeom prst="rect">
            <a:avLst/>
          </a:prstGeom>
          <a:noFill/>
        </p:spPr>
        <p:txBody>
          <a:bodyPr wrap="none" rtlCol="0">
            <a:spAutoFit/>
          </a:bodyPr>
          <a:lstStyle/>
          <a:p>
            <a:r>
              <a:rPr lang="en-US" sz="1400" dirty="0" smtClean="0">
                <a:solidFill>
                  <a:srgbClr val="FF9900"/>
                </a:solidFill>
                <a:latin typeface="Arial Black" panose="020B0A04020102020204" pitchFamily="34" charset="0"/>
              </a:rPr>
              <a:t>Fox2Now.com</a:t>
            </a:r>
          </a:p>
        </p:txBody>
      </p:sp>
    </p:spTree>
    <p:extLst>
      <p:ext uri="{BB962C8B-B14F-4D97-AF65-F5344CB8AC3E}">
        <p14:creationId xmlns:p14="http://schemas.microsoft.com/office/powerpoint/2010/main" val="1415952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result for st louis kids flight crash">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7513" y="3733800"/>
            <a:ext cx="5200591" cy="29253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228600"/>
            <a:ext cx="8534400" cy="4114800"/>
          </a:xfrm>
        </p:spPr>
        <p:txBody>
          <a:bodyPr/>
          <a:lstStyle/>
          <a:p>
            <a:pPr marL="0" indent="0" algn="r">
              <a:buNone/>
            </a:pPr>
            <a:r>
              <a:rPr lang="en-US" sz="2800" i="1" u="sng" dirty="0" smtClean="0"/>
              <a:t>The </a:t>
            </a:r>
            <a:r>
              <a:rPr lang="en-US" sz="2800" i="1" u="sng" dirty="0"/>
              <a:t>pilot and flight crew, with the patient on a stretcher, egressed the </a:t>
            </a:r>
            <a:r>
              <a:rPr lang="en-US" sz="2800" i="1" u="sng" dirty="0" smtClean="0"/>
              <a:t>helicopter with minimal injuries.</a:t>
            </a:r>
          </a:p>
          <a:p>
            <a:pPr marL="0" indent="0" algn="r">
              <a:buNone/>
            </a:pPr>
            <a:endParaRPr lang="en-US" sz="2800" dirty="0"/>
          </a:p>
          <a:p>
            <a:pPr marL="0" indent="0" algn="r">
              <a:buNone/>
            </a:pPr>
            <a:r>
              <a:rPr lang="en-US" sz="2800" i="1" u="sng" dirty="0" smtClean="0"/>
              <a:t>The </a:t>
            </a:r>
            <a:r>
              <a:rPr lang="en-US" sz="2800" i="1" u="sng" dirty="0"/>
              <a:t>pilot </a:t>
            </a:r>
            <a:r>
              <a:rPr lang="en-US" sz="2800" i="1" u="sng" dirty="0" smtClean="0"/>
              <a:t>observed </a:t>
            </a:r>
            <a:r>
              <a:rPr lang="en-US" sz="2800" i="1" u="sng" dirty="0"/>
              <a:t>fuel </a:t>
            </a:r>
            <a:r>
              <a:rPr lang="en-US" sz="2800" i="1" u="sng" dirty="0" smtClean="0"/>
              <a:t>draining.</a:t>
            </a:r>
            <a:r>
              <a:rPr lang="en-US" sz="2800" i="1" dirty="0" smtClean="0"/>
              <a:t> </a:t>
            </a:r>
            <a:r>
              <a:rPr lang="en-US" sz="2800" dirty="0"/>
              <a:t>He re-entered the cockpit and turned off all electrical and fuel switches to minimize the risk of fire. </a:t>
            </a:r>
            <a:br>
              <a:rPr lang="en-US" sz="2800" dirty="0"/>
            </a:br>
            <a:endParaRPr lang="en-US" sz="2800" dirty="0"/>
          </a:p>
        </p:txBody>
      </p:sp>
    </p:spTree>
    <p:extLst>
      <p:ext uri="{BB962C8B-B14F-4D97-AF65-F5344CB8AC3E}">
        <p14:creationId xmlns:p14="http://schemas.microsoft.com/office/powerpoint/2010/main" val="940738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ill Quistorf IMG_0798.JPG"/>
          <p:cNvPicPr>
            <a:picLocks noGrp="1" noChangeAspect="1"/>
          </p:cNvPicPr>
          <p:nvPr>
            <p:ph idx="1"/>
          </p:nvPr>
        </p:nvPicPr>
        <p:blipFill>
          <a:blip r:embed="rId3" cstate="email"/>
          <a:stretch>
            <a:fillRect/>
          </a:stretch>
        </p:blipFill>
        <p:spPr>
          <a:xfrm>
            <a:off x="1752600" y="2057400"/>
            <a:ext cx="5791200" cy="4343400"/>
          </a:xfrm>
        </p:spPr>
      </p:pic>
      <p:sp>
        <p:nvSpPr>
          <p:cNvPr id="20482" name="Rectangle 2"/>
          <p:cNvSpPr>
            <a:spLocks noGrp="1" noChangeArrowheads="1"/>
          </p:cNvSpPr>
          <p:nvPr>
            <p:ph type="title"/>
          </p:nvPr>
        </p:nvSpPr>
        <p:spPr>
          <a:xfrm>
            <a:off x="0" y="76200"/>
            <a:ext cx="9144000" cy="2133600"/>
          </a:xfrm>
        </p:spPr>
        <p:txBody>
          <a:bodyPr/>
          <a:lstStyle/>
          <a:p>
            <a:r>
              <a:rPr lang="en-US" altLang="en-US" sz="2800" b="1" u="sng" dirty="0" smtClean="0">
                <a:solidFill>
                  <a:srgbClr val="FF0000"/>
                </a:solidFill>
                <a:latin typeface="Arial Black" panose="020B0A04020102020204" pitchFamily="34" charset="0"/>
              </a:rPr>
              <a:t>Incident Report</a:t>
            </a:r>
            <a:r>
              <a:rPr lang="en-US" altLang="en-US" sz="3600" b="1" dirty="0">
                <a:latin typeface="Arial Black" panose="020B0A04020102020204" pitchFamily="34" charset="0"/>
              </a:rPr>
              <a:t/>
            </a:r>
            <a:br>
              <a:rPr lang="en-US" altLang="en-US" sz="3600" b="1" dirty="0">
                <a:latin typeface="Arial Black" panose="020B0A04020102020204" pitchFamily="34" charset="0"/>
              </a:rPr>
            </a:br>
            <a:r>
              <a:rPr lang="en-US" altLang="en-US" b="1" dirty="0" smtClean="0">
                <a:latin typeface="Arial Black" panose="020B0A04020102020204" pitchFamily="34" charset="0"/>
              </a:rPr>
              <a:t>Hoist Weight Falls During Rescue</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sz="2800" b="1" dirty="0"/>
              <a:t>Snohomish (WA) County Sheriff’s </a:t>
            </a:r>
            <a:r>
              <a:rPr lang="en-US" sz="2800" b="1" dirty="0" smtClean="0"/>
              <a:t>Office</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400" b="1" dirty="0" smtClean="0">
                <a:effectLst>
                  <a:outerShdw blurRad="38100" dist="38100" dir="2700000" algn="tl">
                    <a:srgbClr val="808080"/>
                  </a:outerShdw>
                </a:effectLst>
                <a:latin typeface="Arial Black" panose="020B0A04020102020204" pitchFamily="34" charset="0"/>
              </a:rPr>
              <a:t>August 21</a:t>
            </a:r>
            <a:r>
              <a:rPr lang="en-US" altLang="en-US" sz="2400" b="1" dirty="0" smtClean="0">
                <a:solidFill>
                  <a:schemeClr val="bg1"/>
                </a:solidFill>
                <a:effectLst>
                  <a:outerShdw blurRad="38100" dist="38100" dir="2700000" algn="tl">
                    <a:srgbClr val="808080"/>
                  </a:outerShdw>
                </a:effectLst>
                <a:latin typeface="Arial Black" panose="020B0A04020102020204" pitchFamily="34" charset="0"/>
              </a:rPr>
              <a:t>, 2017</a:t>
            </a:r>
            <a:endParaRPr lang="en-US" sz="2400" dirty="0"/>
          </a:p>
        </p:txBody>
      </p:sp>
      <p:sp>
        <p:nvSpPr>
          <p:cNvPr id="2" name="TextBox 1"/>
          <p:cNvSpPr txBox="1"/>
          <p:nvPr/>
        </p:nvSpPr>
        <p:spPr>
          <a:xfrm>
            <a:off x="4572000" y="6019800"/>
            <a:ext cx="2811988" cy="261610"/>
          </a:xfrm>
          <a:prstGeom prst="rect">
            <a:avLst/>
          </a:prstGeom>
          <a:noFill/>
        </p:spPr>
        <p:txBody>
          <a:bodyPr wrap="none" rtlCol="0">
            <a:spAutoFit/>
          </a:bodyPr>
          <a:lstStyle/>
          <a:p>
            <a:r>
              <a:rPr lang="en-US" sz="1100" b="1" dirty="0" smtClean="0">
                <a:solidFill>
                  <a:schemeClr val="bg1"/>
                </a:solidFill>
                <a:latin typeface="Arial Black" panose="020B0A04020102020204" pitchFamily="34" charset="0"/>
              </a:rPr>
              <a:t>Snohomish County Sheriff’s Office</a:t>
            </a:r>
            <a:endParaRPr lang="en-US" sz="1100"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4213751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981200"/>
            <a:ext cx="8783958" cy="2677656"/>
          </a:xfrm>
          <a:prstGeom prst="rect">
            <a:avLst/>
          </a:prstGeom>
          <a:noFill/>
        </p:spPr>
        <p:txBody>
          <a:bodyPr wrap="square" rtlCol="0">
            <a:spAutoFit/>
          </a:bodyPr>
          <a:lstStyle/>
          <a:p>
            <a:pPr algn="r"/>
            <a:r>
              <a:rPr lang="en-US" sz="2800" dirty="0" smtClean="0">
                <a:solidFill>
                  <a:schemeClr val="bg1"/>
                </a:solidFill>
                <a:latin typeface="Arial Black" panose="020B0A04020102020204" pitchFamily="34" charset="0"/>
              </a:rPr>
              <a:t>While </a:t>
            </a:r>
            <a:r>
              <a:rPr lang="en-US" sz="2800" dirty="0">
                <a:solidFill>
                  <a:schemeClr val="bg1"/>
                </a:solidFill>
                <a:latin typeface="Arial Black" panose="020B0A04020102020204" pitchFamily="34" charset="0"/>
              </a:rPr>
              <a:t>sitting inside the cabin doorway, </a:t>
            </a:r>
            <a:r>
              <a:rPr lang="en-US" sz="2800" i="1" u="sng" dirty="0">
                <a:solidFill>
                  <a:schemeClr val="bg1"/>
                </a:solidFill>
                <a:latin typeface="Arial Black" panose="020B0A04020102020204" pitchFamily="34" charset="0"/>
              </a:rPr>
              <a:t>the hoist operator inverted the hoist hook and attached the hook weight using the swivel snap hook</a:t>
            </a:r>
            <a:r>
              <a:rPr lang="en-US" sz="2800" dirty="0">
                <a:solidFill>
                  <a:schemeClr val="bg1"/>
                </a:solidFill>
                <a:latin typeface="Arial Black" panose="020B0A04020102020204" pitchFamily="34" charset="0"/>
              </a:rPr>
              <a:t>.  </a:t>
            </a:r>
            <a:r>
              <a:rPr lang="en-US" sz="2800" dirty="0" smtClean="0">
                <a:solidFill>
                  <a:schemeClr val="bg1"/>
                </a:solidFill>
                <a:latin typeface="Arial Black" panose="020B0A04020102020204" pitchFamily="34" charset="0"/>
              </a:rPr>
              <a:t/>
            </a:r>
            <a:br>
              <a:rPr lang="en-US" sz="2800" dirty="0" smtClean="0">
                <a:solidFill>
                  <a:schemeClr val="bg1"/>
                </a:solidFill>
                <a:latin typeface="Arial Black" panose="020B0A04020102020204" pitchFamily="34" charset="0"/>
              </a:rPr>
            </a:br>
            <a:r>
              <a:rPr lang="en-US" sz="2800" dirty="0" smtClean="0">
                <a:solidFill>
                  <a:schemeClr val="bg1"/>
                </a:solidFill>
                <a:latin typeface="Arial Black" panose="020B0A04020102020204" pitchFamily="34" charset="0"/>
              </a:rPr>
              <a:t>He then released </a:t>
            </a:r>
            <a:r>
              <a:rPr lang="en-US" sz="2800" dirty="0">
                <a:solidFill>
                  <a:schemeClr val="bg1"/>
                </a:solidFill>
                <a:latin typeface="Arial Black" panose="020B0A04020102020204" pitchFamily="34" charset="0"/>
              </a:rPr>
              <a:t>the </a:t>
            </a:r>
            <a:r>
              <a:rPr lang="en-US" sz="2800" dirty="0" smtClean="0">
                <a:solidFill>
                  <a:schemeClr val="bg1"/>
                </a:solidFill>
                <a:latin typeface="Arial Black" panose="020B0A04020102020204" pitchFamily="34" charset="0"/>
              </a:rPr>
              <a:t>weight and </a:t>
            </a:r>
            <a:r>
              <a:rPr lang="en-US" sz="2800" dirty="0">
                <a:solidFill>
                  <a:schemeClr val="bg1"/>
                </a:solidFill>
                <a:latin typeface="Arial Black" panose="020B0A04020102020204" pitchFamily="34" charset="0"/>
              </a:rPr>
              <a:t>allowed the hook to right </a:t>
            </a:r>
            <a:r>
              <a:rPr lang="en-US" sz="2800" dirty="0" smtClean="0">
                <a:solidFill>
                  <a:schemeClr val="bg1"/>
                </a:solidFill>
                <a:latin typeface="Arial Black" panose="020B0A04020102020204" pitchFamily="34" charset="0"/>
              </a:rPr>
              <a:t>itself.</a:t>
            </a:r>
            <a:endParaRPr lang="en-US"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917713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imanski FFL inside Lifeguard 2 1024.jpg"/>
          <p:cNvPicPr>
            <a:picLocks noChangeAspect="1"/>
          </p:cNvPicPr>
          <p:nvPr/>
        </p:nvPicPr>
        <p:blipFill>
          <a:blip r:embed="rId2" cstate="email"/>
          <a:stretch>
            <a:fillRect/>
          </a:stretch>
        </p:blipFill>
        <p:spPr>
          <a:xfrm>
            <a:off x="-1" y="0"/>
            <a:ext cx="9143999" cy="6858000"/>
          </a:xfrm>
          <a:prstGeom prst="rect">
            <a:avLst/>
          </a:prstGeom>
          <a:solidFill>
            <a:schemeClr val="tx1"/>
          </a:solidFill>
        </p:spPr>
      </p:pic>
      <p:sp>
        <p:nvSpPr>
          <p:cNvPr id="3" name="Title 2"/>
          <p:cNvSpPr>
            <a:spLocks noGrp="1"/>
          </p:cNvSpPr>
          <p:nvPr>
            <p:ph type="title"/>
          </p:nvPr>
        </p:nvSpPr>
        <p:spPr>
          <a:xfrm>
            <a:off x="0" y="0"/>
            <a:ext cx="9067800" cy="1371600"/>
          </a:xfrm>
        </p:spPr>
        <p:txBody>
          <a:bodyPr/>
          <a:lstStyle/>
          <a:p>
            <a:pPr algn="r"/>
            <a:r>
              <a:rPr lang="en-US" sz="2400" b="1" dirty="0">
                <a:effectLst>
                  <a:outerShdw blurRad="38100" dist="38100" dir="2700000" algn="tl">
                    <a:srgbClr val="000000">
                      <a:alpha val="43137"/>
                    </a:srgbClr>
                  </a:outerShdw>
                </a:effectLst>
                <a:latin typeface="Arial Black" panose="020B0A04020102020204" pitchFamily="34" charset="0"/>
              </a:rPr>
              <a:t>U.S. Air Rescue </a:t>
            </a:r>
            <a:r>
              <a:rPr lang="en-US" sz="2400" b="1" dirty="0" smtClean="0">
                <a:effectLst>
                  <a:outerShdw blurRad="38100" dist="38100" dir="2700000" algn="tl">
                    <a:srgbClr val="000000">
                      <a:alpha val="43137"/>
                    </a:srgbClr>
                  </a:outerShdw>
                </a:effectLst>
                <a:latin typeface="Arial Black" panose="020B0A04020102020204" pitchFamily="34" charset="0"/>
              </a:rPr>
              <a:t>Commission -  </a:t>
            </a:r>
            <a:r>
              <a:rPr lang="en-US" sz="2400" b="1" dirty="0">
                <a:effectLst>
                  <a:outerShdw blurRad="38100" dist="38100" dir="2700000" algn="tl">
                    <a:srgbClr val="000000">
                      <a:alpha val="43137"/>
                    </a:srgbClr>
                  </a:outerShdw>
                </a:effectLst>
                <a:latin typeface="Arial Black" panose="020B0A04020102020204" pitchFamily="34" charset="0"/>
              </a:rPr>
              <a:t>ICAR</a:t>
            </a:r>
            <a:br>
              <a:rPr lang="en-US" sz="2400" b="1" dirty="0">
                <a:effectLst>
                  <a:outerShdw blurRad="38100" dist="38100" dir="2700000" algn="tl">
                    <a:srgbClr val="000000">
                      <a:alpha val="43137"/>
                    </a:srgbClr>
                  </a:outerShdw>
                </a:effectLst>
                <a:latin typeface="Arial Black" panose="020B0A04020102020204" pitchFamily="34" charset="0"/>
              </a:rPr>
            </a:br>
            <a:r>
              <a:rPr lang="en-US" sz="2400" b="1" dirty="0">
                <a:effectLst>
                  <a:outerShdw blurRad="38100" dist="38100" dir="2700000" algn="tl">
                    <a:srgbClr val="000000">
                      <a:alpha val="43137"/>
                    </a:srgbClr>
                  </a:outerShdw>
                </a:effectLst>
                <a:latin typeface="Arial Black" panose="020B0A04020102020204" pitchFamily="34" charset="0"/>
              </a:rPr>
              <a:t>Mountain Rescue </a:t>
            </a:r>
            <a:r>
              <a:rPr lang="en-US" sz="2400" b="1" dirty="0" smtClean="0">
                <a:effectLst>
                  <a:outerShdw blurRad="38100" dist="38100" dir="2700000" algn="tl">
                    <a:srgbClr val="000000">
                      <a:alpha val="43137"/>
                    </a:srgbClr>
                  </a:outerShdw>
                </a:effectLst>
                <a:latin typeface="Arial Black" panose="020B0A04020102020204" pitchFamily="34" charset="0"/>
              </a:rPr>
              <a:t>Coordinator; </a:t>
            </a:r>
            <a:r>
              <a:rPr lang="en-US" sz="2400" b="1" i="1" dirty="0" smtClean="0">
                <a:effectLst>
                  <a:outerShdw blurRad="38100" dist="38100" dir="2700000" algn="tl">
                    <a:srgbClr val="000000">
                      <a:alpha val="43137"/>
                    </a:srgbClr>
                  </a:outerShdw>
                </a:effectLst>
                <a:latin typeface="Arial Black" panose="020B0A04020102020204" pitchFamily="34" charset="0"/>
              </a:rPr>
              <a:t>Flight </a:t>
            </a:r>
            <a:r>
              <a:rPr lang="en-US" sz="2400" b="1" i="1" dirty="0">
                <a:effectLst>
                  <a:outerShdw blurRad="38100" dist="38100" dir="2700000" algn="tl">
                    <a:srgbClr val="000000">
                      <a:alpha val="43137"/>
                    </a:srgbClr>
                  </a:outerShdw>
                </a:effectLst>
                <a:latin typeface="Arial Black" panose="020B0A04020102020204" pitchFamily="34" charset="0"/>
              </a:rPr>
              <a:t>For </a:t>
            </a:r>
            <a:r>
              <a:rPr lang="en-US" sz="2400" b="1" i="1" dirty="0" smtClean="0">
                <a:effectLst>
                  <a:outerShdw blurRad="38100" dist="38100" dir="2700000" algn="tl">
                    <a:srgbClr val="000000">
                      <a:alpha val="43137"/>
                    </a:srgbClr>
                  </a:outerShdw>
                </a:effectLst>
                <a:latin typeface="Arial Black" panose="020B0A04020102020204" pitchFamily="34" charset="0"/>
              </a:rPr>
              <a:t>Life</a:t>
            </a:r>
            <a:r>
              <a:rPr lang="en-US" b="1" i="1" dirty="0">
                <a:effectLst>
                  <a:outerShdw blurRad="38100" dist="38100" dir="2700000" algn="tl">
                    <a:srgbClr val="000000">
                      <a:alpha val="43137"/>
                    </a:srgbClr>
                  </a:outerShdw>
                </a:effectLst>
                <a:latin typeface="Arial Black" panose="020B0A04020102020204" pitchFamily="34" charset="0"/>
              </a:rPr>
              <a:t/>
            </a:r>
            <a:br>
              <a:rPr lang="en-US" b="1" i="1" dirty="0">
                <a:effectLst>
                  <a:outerShdw blurRad="38100" dist="38100" dir="2700000" algn="tl">
                    <a:srgbClr val="000000">
                      <a:alpha val="43137"/>
                    </a:srgbClr>
                  </a:outerShdw>
                </a:effectLst>
                <a:latin typeface="Arial Black" panose="020B0A04020102020204" pitchFamily="34" charset="0"/>
              </a:rPr>
            </a:br>
            <a:r>
              <a:rPr lang="en-US" sz="2400" b="1" dirty="0" smtClean="0">
                <a:effectLst>
                  <a:outerShdw blurRad="38100" dist="38100" dir="2700000" algn="tl">
                    <a:srgbClr val="000000">
                      <a:alpha val="43137"/>
                    </a:srgbClr>
                  </a:outerShdw>
                </a:effectLst>
                <a:latin typeface="Arial Black" panose="020B0A04020102020204" pitchFamily="34" charset="0"/>
              </a:rPr>
              <a:t>Alpine Rescue Team</a:t>
            </a:r>
            <a:endParaRPr lang="en-US" sz="1600" b="1" dirty="0">
              <a:latin typeface="Arial Black" panose="020B0A04020102020204" pitchFamily="34" charset="0"/>
            </a:endParaRPr>
          </a:p>
        </p:txBody>
      </p:sp>
      <p:sp>
        <p:nvSpPr>
          <p:cNvPr id="4" name="Oval 3"/>
          <p:cNvSpPr/>
          <p:nvPr/>
        </p:nvSpPr>
        <p:spPr bwMode="auto">
          <a:xfrm rot="20708922">
            <a:off x="6904437" y="5460306"/>
            <a:ext cx="1735928" cy="1195188"/>
          </a:xfrm>
          <a:prstGeom prst="ellipse">
            <a:avLst/>
          </a:prstGeom>
          <a:solidFill>
            <a:schemeClr val="tx1"/>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a:xfrm>
            <a:off x="4572000" y="5638800"/>
            <a:ext cx="4572000" cy="757130"/>
          </a:xfrm>
          <a:prstGeom prst="rect">
            <a:avLst/>
          </a:prstGeom>
        </p:spPr>
        <p:txBody>
          <a:bodyPr>
            <a:spAutoFit/>
          </a:bodyPr>
          <a:lstStyle/>
          <a:p>
            <a:pPr algn="ctr">
              <a:lnSpc>
                <a:spcPct val="90000"/>
              </a:lnSpc>
            </a:pPr>
            <a:r>
              <a:rPr lang="en-US" altLang="en-US" b="1" dirty="0" smtClean="0">
                <a:solidFill>
                  <a:schemeClr val="tx2"/>
                </a:solidFill>
                <a:effectLst>
                  <a:glow rad="139700">
                    <a:schemeClr val="accent3">
                      <a:satMod val="175000"/>
                      <a:alpha val="40000"/>
                    </a:schemeClr>
                  </a:glow>
                </a:effectLst>
                <a:latin typeface="Arial" panose="020B0604020202020204" pitchFamily="34" charset="0"/>
                <a:cs typeface="Arial" panose="020B0604020202020204" pitchFamily="34" charset="0"/>
              </a:rPr>
              <a:t>Charley Shimanski; U.S. Delegate</a:t>
            </a:r>
          </a:p>
        </p:txBody>
      </p:sp>
    </p:spTree>
    <p:extLst>
      <p:ext uri="{BB962C8B-B14F-4D97-AF65-F5344CB8AC3E}">
        <p14:creationId xmlns:p14="http://schemas.microsoft.com/office/powerpoint/2010/main" val="3766031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274" y="228600"/>
            <a:ext cx="8312036" cy="2554545"/>
          </a:xfrm>
          <a:prstGeom prst="rect">
            <a:avLst/>
          </a:prstGeom>
          <a:noFill/>
        </p:spPr>
        <p:txBody>
          <a:bodyPr wrap="square" rtlCol="0">
            <a:spAutoFit/>
          </a:bodyPr>
          <a:lstStyle/>
          <a:p>
            <a:r>
              <a:rPr lang="en-US" sz="3200" dirty="0" smtClean="0">
                <a:solidFill>
                  <a:schemeClr val="bg1"/>
                </a:solidFill>
                <a:latin typeface="Arial Black" panose="020B0A04020102020204" pitchFamily="34" charset="0"/>
              </a:rPr>
              <a:t>As </a:t>
            </a:r>
            <a:r>
              <a:rPr lang="en-US" sz="3200" dirty="0">
                <a:solidFill>
                  <a:schemeClr val="bg1"/>
                </a:solidFill>
                <a:latin typeface="Arial Black" panose="020B0A04020102020204" pitchFamily="34" charset="0"/>
              </a:rPr>
              <a:t>soon as the weighted hook righted and was released from </a:t>
            </a:r>
            <a:r>
              <a:rPr lang="en-US" sz="3200" dirty="0" smtClean="0">
                <a:solidFill>
                  <a:schemeClr val="bg1"/>
                </a:solidFill>
                <a:latin typeface="Arial Black" panose="020B0A04020102020204" pitchFamily="34" charset="0"/>
              </a:rPr>
              <a:t>the operator’s hand</a:t>
            </a:r>
            <a:r>
              <a:rPr lang="en-US" sz="3200" dirty="0">
                <a:solidFill>
                  <a:schemeClr val="bg1"/>
                </a:solidFill>
                <a:latin typeface="Arial Black" panose="020B0A04020102020204" pitchFamily="34" charset="0"/>
              </a:rPr>
              <a:t>, </a:t>
            </a:r>
            <a:r>
              <a:rPr lang="en-US" sz="3200" i="1" u="sng" dirty="0">
                <a:solidFill>
                  <a:schemeClr val="bg1"/>
                </a:solidFill>
                <a:latin typeface="Arial Black" panose="020B0A04020102020204" pitchFamily="34" charset="0"/>
              </a:rPr>
              <a:t>the ARS Hoist Hook Weight fell from the aircraft and into the </a:t>
            </a:r>
            <a:r>
              <a:rPr lang="en-US" sz="3200" i="1" u="sng" dirty="0" smtClean="0">
                <a:solidFill>
                  <a:schemeClr val="bg1"/>
                </a:solidFill>
                <a:latin typeface="Arial Black" panose="020B0A04020102020204" pitchFamily="34" charset="0"/>
              </a:rPr>
              <a:t>trees</a:t>
            </a:r>
            <a:r>
              <a:rPr lang="en-US" sz="3200" i="1" dirty="0" smtClean="0">
                <a:solidFill>
                  <a:schemeClr val="bg1"/>
                </a:solidFill>
                <a:latin typeface="Arial Black" panose="020B0A04020102020204" pitchFamily="34" charset="0"/>
              </a:rPr>
              <a:t>, </a:t>
            </a:r>
            <a:r>
              <a:rPr lang="en-US" sz="3200" dirty="0" smtClean="0">
                <a:solidFill>
                  <a:schemeClr val="bg1"/>
                </a:solidFill>
                <a:latin typeface="Arial Black" panose="020B0A04020102020204" pitchFamily="34" charset="0"/>
              </a:rPr>
              <a:t>without incident.</a:t>
            </a:r>
            <a:endParaRPr lang="en-US" sz="3200" dirty="0">
              <a:solidFill>
                <a:schemeClr val="bg1"/>
              </a:solidFill>
              <a:latin typeface="Arial Black" panose="020B0A04020102020204" pitchFamily="34" charset="0"/>
            </a:endParaRPr>
          </a:p>
        </p:txBody>
      </p:sp>
      <p:pic>
        <p:nvPicPr>
          <p:cNvPr id="8" name="Picture 2" descr="Image result for ARS Hoist Hook Weight">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29000" y="2819400"/>
            <a:ext cx="5442857"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17462" y="6016823"/>
            <a:ext cx="3021738" cy="307777"/>
          </a:xfrm>
          <a:prstGeom prst="rect">
            <a:avLst/>
          </a:prstGeom>
          <a:noFill/>
        </p:spPr>
        <p:txBody>
          <a:bodyPr wrap="square" rtlCol="0">
            <a:spAutoFit/>
          </a:bodyPr>
          <a:lstStyle/>
          <a:p>
            <a:pPr algn="r"/>
            <a:r>
              <a:rPr lang="en-US" sz="1400" dirty="0" smtClean="0">
                <a:solidFill>
                  <a:srgbClr val="92D050"/>
                </a:solidFill>
                <a:latin typeface="Arial Black" panose="020B0A04020102020204" pitchFamily="34" charset="0"/>
              </a:rPr>
              <a:t>AirRescueSystems.com</a:t>
            </a:r>
          </a:p>
        </p:txBody>
      </p:sp>
    </p:spTree>
    <p:extLst>
      <p:ext uri="{BB962C8B-B14F-4D97-AF65-F5344CB8AC3E}">
        <p14:creationId xmlns:p14="http://schemas.microsoft.com/office/powerpoint/2010/main" val="1259961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https://www.e-rigging.com/assets/images/p/1263/eleven-sixteenths-inch-stainless-swivel-eye-quick-snap.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011773"/>
            <a:ext cx="3346450" cy="3346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050446"/>
            <a:ext cx="2417328" cy="307777"/>
          </a:xfrm>
          <a:prstGeom prst="rect">
            <a:avLst/>
          </a:prstGeom>
          <a:noFill/>
        </p:spPr>
        <p:txBody>
          <a:bodyPr wrap="none" rtlCol="0">
            <a:spAutoFit/>
          </a:bodyPr>
          <a:lstStyle/>
          <a:p>
            <a:r>
              <a:rPr lang="en-US" sz="1400" dirty="0" smtClean="0">
                <a:solidFill>
                  <a:schemeClr val="bg1">
                    <a:lumMod val="65000"/>
                  </a:schemeClr>
                </a:solidFill>
                <a:latin typeface="Arial Black" panose="020B0A04020102020204" pitchFamily="34" charset="0"/>
              </a:rPr>
              <a:t>Not the actual product</a:t>
            </a:r>
          </a:p>
        </p:txBody>
      </p:sp>
      <p:sp>
        <p:nvSpPr>
          <p:cNvPr id="3" name="TextBox 2"/>
          <p:cNvSpPr txBox="1"/>
          <p:nvPr/>
        </p:nvSpPr>
        <p:spPr>
          <a:xfrm>
            <a:off x="4641674" y="1536442"/>
            <a:ext cx="4273726" cy="5016758"/>
          </a:xfrm>
          <a:prstGeom prst="rect">
            <a:avLst/>
          </a:prstGeom>
          <a:noFill/>
        </p:spPr>
        <p:txBody>
          <a:bodyPr wrap="square" rtlCol="0">
            <a:spAutoFit/>
          </a:bodyPr>
          <a:lstStyle/>
          <a:p>
            <a:pPr algn="r"/>
            <a:r>
              <a:rPr lang="en-US" sz="3200" b="1" dirty="0" smtClean="0">
                <a:solidFill>
                  <a:schemeClr val="bg1"/>
                </a:solidFill>
                <a:latin typeface="Arial Black" panose="020B0A04020102020204" pitchFamily="34" charset="0"/>
              </a:rPr>
              <a:t>The program has determined </a:t>
            </a:r>
            <a:r>
              <a:rPr lang="en-US" sz="3200" b="1" dirty="0">
                <a:solidFill>
                  <a:schemeClr val="bg1"/>
                </a:solidFill>
                <a:latin typeface="Arial Black" panose="020B0A04020102020204" pitchFamily="34" charset="0"/>
              </a:rPr>
              <a:t>that the </a:t>
            </a:r>
            <a:r>
              <a:rPr lang="en-US" sz="3200" b="1" dirty="0" smtClean="0">
                <a:solidFill>
                  <a:schemeClr val="bg1"/>
                </a:solidFill>
                <a:latin typeface="Arial Black" panose="020B0A04020102020204" pitchFamily="34" charset="0"/>
              </a:rPr>
              <a:t>ARS Hoist </a:t>
            </a:r>
            <a:r>
              <a:rPr lang="en-US" sz="3200" b="1" dirty="0">
                <a:solidFill>
                  <a:schemeClr val="bg1"/>
                </a:solidFill>
                <a:latin typeface="Arial Black" panose="020B0A04020102020204" pitchFamily="34" charset="0"/>
              </a:rPr>
              <a:t>Hook Weight </a:t>
            </a:r>
            <a:r>
              <a:rPr lang="en-US" sz="3200" b="1" i="1" u="sng" dirty="0">
                <a:solidFill>
                  <a:schemeClr val="bg1"/>
                </a:solidFill>
                <a:latin typeface="Arial Black" panose="020B0A04020102020204" pitchFamily="34" charset="0"/>
              </a:rPr>
              <a:t>became disengaged from the hoist hook in a “forced roll-out</a:t>
            </a:r>
            <a:r>
              <a:rPr lang="en-US" sz="3200" b="1" i="1" u="sng" dirty="0" smtClean="0">
                <a:solidFill>
                  <a:schemeClr val="bg1"/>
                </a:solidFill>
                <a:latin typeface="Arial Black" panose="020B0A04020102020204" pitchFamily="34" charset="0"/>
              </a:rPr>
              <a:t>”</a:t>
            </a:r>
            <a:r>
              <a:rPr lang="en-US" sz="3200" b="1" dirty="0">
                <a:solidFill>
                  <a:schemeClr val="bg1"/>
                </a:solidFill>
                <a:latin typeface="Arial Black" panose="020B0A04020102020204" pitchFamily="34" charset="0"/>
              </a:rPr>
              <a:t> </a:t>
            </a:r>
          </a:p>
          <a:p>
            <a:pPr algn="r"/>
            <a:r>
              <a:rPr lang="en-US" sz="3200" b="1" dirty="0" smtClean="0">
                <a:solidFill>
                  <a:schemeClr val="bg1"/>
                </a:solidFill>
                <a:latin typeface="Arial Black" panose="020B0A04020102020204" pitchFamily="34" charset="0"/>
              </a:rPr>
              <a:t>situation.  </a:t>
            </a:r>
            <a:endParaRPr lang="en-US" sz="32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710447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00600" y="288739"/>
            <a:ext cx="3981177" cy="5975722"/>
          </a:xfrm>
          <a:prstGeom prst="rect">
            <a:avLst/>
          </a:prstGeom>
        </p:spPr>
      </p:pic>
      <p:sp>
        <p:nvSpPr>
          <p:cNvPr id="2" name="TextBox 1"/>
          <p:cNvSpPr txBox="1"/>
          <p:nvPr/>
        </p:nvSpPr>
        <p:spPr>
          <a:xfrm>
            <a:off x="6191948" y="5919739"/>
            <a:ext cx="2813399" cy="338554"/>
          </a:xfrm>
          <a:prstGeom prst="rect">
            <a:avLst/>
          </a:prstGeom>
          <a:noFill/>
        </p:spPr>
        <p:txBody>
          <a:bodyPr wrap="none" rtlCol="0">
            <a:spAutoFit/>
          </a:bodyPr>
          <a:lstStyle/>
          <a:p>
            <a:r>
              <a:rPr lang="en-US" sz="1600" dirty="0" smtClean="0">
                <a:solidFill>
                  <a:schemeClr val="bg1">
                    <a:lumMod val="65000"/>
                  </a:schemeClr>
                </a:solidFill>
                <a:latin typeface="Arial Black" panose="020B0A04020102020204" pitchFamily="34" charset="0"/>
              </a:rPr>
              <a:t>Snohomish County HRT</a:t>
            </a:r>
          </a:p>
        </p:txBody>
      </p:sp>
      <p:sp>
        <p:nvSpPr>
          <p:cNvPr id="3" name="TextBox 2"/>
          <p:cNvSpPr txBox="1"/>
          <p:nvPr/>
        </p:nvSpPr>
        <p:spPr>
          <a:xfrm>
            <a:off x="228600" y="304800"/>
            <a:ext cx="4273726" cy="3046988"/>
          </a:xfrm>
          <a:prstGeom prst="rect">
            <a:avLst/>
          </a:prstGeom>
          <a:noFill/>
        </p:spPr>
        <p:txBody>
          <a:bodyPr wrap="square" rtlCol="0">
            <a:spAutoFit/>
          </a:bodyPr>
          <a:lstStyle/>
          <a:p>
            <a:pPr algn="r"/>
            <a:r>
              <a:rPr lang="en-US" sz="3200" b="1" dirty="0" smtClean="0">
                <a:solidFill>
                  <a:schemeClr val="bg1"/>
                </a:solidFill>
                <a:latin typeface="Arial Black" panose="020B0A04020102020204" pitchFamily="34" charset="0"/>
              </a:rPr>
              <a:t>They have replaced </a:t>
            </a:r>
            <a:r>
              <a:rPr lang="en-US" sz="3200" b="1" dirty="0">
                <a:solidFill>
                  <a:schemeClr val="bg1"/>
                </a:solidFill>
                <a:latin typeface="Arial Black" panose="020B0A04020102020204" pitchFamily="34" charset="0"/>
              </a:rPr>
              <a:t>the swivel snap hook with a locking </a:t>
            </a:r>
            <a:r>
              <a:rPr lang="en-US" sz="3200" b="1" dirty="0" smtClean="0">
                <a:solidFill>
                  <a:schemeClr val="bg1"/>
                </a:solidFill>
                <a:latin typeface="Arial Black" panose="020B0A04020102020204" pitchFamily="34" charset="0"/>
              </a:rPr>
              <a:t>carabineer </a:t>
            </a:r>
            <a:br>
              <a:rPr lang="en-US" sz="3200" b="1" dirty="0" smtClean="0">
                <a:solidFill>
                  <a:schemeClr val="bg1"/>
                </a:solidFill>
                <a:latin typeface="Arial Black" panose="020B0A04020102020204" pitchFamily="34" charset="0"/>
              </a:rPr>
            </a:br>
            <a:r>
              <a:rPr lang="en-US" sz="3200" b="1" dirty="0" smtClean="0">
                <a:solidFill>
                  <a:schemeClr val="bg1"/>
                </a:solidFill>
                <a:latin typeface="Arial Black" panose="020B0A04020102020204" pitchFamily="34" charset="0"/>
              </a:rPr>
              <a:t>(as shown).  </a:t>
            </a:r>
            <a:endParaRPr lang="en-US" sz="32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553444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9144000" cy="2057400"/>
          </a:xfrm>
        </p:spPr>
        <p:txBody>
          <a:bodyPr/>
          <a:lstStyle/>
          <a:p>
            <a:pPr>
              <a:spcBef>
                <a:spcPct val="50000"/>
              </a:spcBef>
            </a:pPr>
            <a:r>
              <a:rPr lang="en-US" altLang="en-US" sz="2800" b="1" u="sng" dirty="0" smtClean="0">
                <a:solidFill>
                  <a:srgbClr val="FF0000"/>
                </a:solidFill>
                <a:latin typeface="Arial Black" panose="020B0A04020102020204" pitchFamily="34" charset="0"/>
              </a:rPr>
              <a:t>Incident Report</a:t>
            </a:r>
            <a:r>
              <a:rPr lang="en-US" altLang="en-US" sz="3600" b="1" dirty="0">
                <a:latin typeface="Arial Black" panose="020B0A04020102020204" pitchFamily="34" charset="0"/>
              </a:rPr>
              <a:t/>
            </a:r>
            <a:br>
              <a:rPr lang="en-US" altLang="en-US" sz="3600" b="1" dirty="0">
                <a:latin typeface="Arial Black" panose="020B0A04020102020204" pitchFamily="34" charset="0"/>
              </a:rPr>
            </a:br>
            <a:r>
              <a:rPr lang="en-US" altLang="en-US" sz="3600" b="1" dirty="0">
                <a:latin typeface="Arial Black" panose="020B0A04020102020204" pitchFamily="34" charset="0"/>
              </a:rPr>
              <a:t>Duke Univ</a:t>
            </a:r>
            <a:r>
              <a:rPr lang="en-US" altLang="en-US" sz="3600" b="1" dirty="0" smtClean="0">
                <a:solidFill>
                  <a:schemeClr val="bg1"/>
                </a:solidFill>
                <a:latin typeface="Arial Black" panose="020B0A04020102020204" pitchFamily="34" charset="0"/>
              </a:rPr>
              <a:t>ersity</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3200" b="1" dirty="0" smtClean="0">
                <a:solidFill>
                  <a:schemeClr val="bg1"/>
                </a:solidFill>
                <a:latin typeface="Arial Black" panose="020B0A04020102020204" pitchFamily="34" charset="0"/>
              </a:rPr>
              <a:t>“Life Flight</a:t>
            </a:r>
            <a:r>
              <a:rPr lang="en-US" altLang="en-US" sz="2400" b="1" dirty="0" smtClean="0">
                <a:solidFill>
                  <a:schemeClr val="bg1"/>
                </a:solidFill>
                <a:latin typeface="Arial Black" panose="020B0A04020102020204" pitchFamily="34" charset="0"/>
              </a:rPr>
              <a:t>”</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400" b="1" dirty="0" smtClean="0">
                <a:effectLst>
                  <a:outerShdw blurRad="38100" dist="38100" dir="2700000" algn="tl">
                    <a:srgbClr val="808080"/>
                  </a:outerShdw>
                </a:effectLst>
                <a:latin typeface="Arial Black" panose="020B0A04020102020204" pitchFamily="34" charset="0"/>
              </a:rPr>
              <a:t>September 8</a:t>
            </a:r>
            <a:r>
              <a:rPr lang="en-US" altLang="en-US" sz="2400" b="1" dirty="0" smtClean="0">
                <a:solidFill>
                  <a:schemeClr val="bg1"/>
                </a:solidFill>
                <a:effectLst>
                  <a:outerShdw blurRad="38100" dist="38100" dir="2700000" algn="tl">
                    <a:srgbClr val="808080"/>
                  </a:outerShdw>
                </a:effectLst>
                <a:latin typeface="Arial Black" panose="020B0A04020102020204" pitchFamily="34" charset="0"/>
              </a:rPr>
              <a:t>, 2017 – </a:t>
            </a:r>
            <a:r>
              <a:rPr lang="en-US" sz="2400" dirty="0" smtClean="0"/>
              <a:t>Perquimans Cty., North Carolina</a:t>
            </a:r>
            <a:endParaRPr lang="en-US" altLang="en-US" sz="2400" b="1" dirty="0">
              <a:solidFill>
                <a:schemeClr val="bg1"/>
              </a:solidFill>
              <a:effectLst>
                <a:outerShdw blurRad="38100" dist="38100" dir="2700000" algn="tl">
                  <a:srgbClr val="808080"/>
                </a:outerShdw>
              </a:effectLst>
              <a:latin typeface="Arial Black" panose="020B0A04020102020204" pitchFamily="34" charset="0"/>
            </a:endParaRPr>
          </a:p>
        </p:txBody>
      </p:sp>
      <p:pic>
        <p:nvPicPr>
          <p:cNvPr id="105474" name="Picture 2" descr="https://pbs.twimg.com/media/DJOTW9nXgAE7bE7.jpg:lar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2590800"/>
            <a:ext cx="841248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378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5181600"/>
            <a:ext cx="8610600" cy="1384995"/>
          </a:xfrm>
          <a:prstGeom prst="rect">
            <a:avLst/>
          </a:prstGeom>
          <a:noFill/>
        </p:spPr>
        <p:txBody>
          <a:bodyPr wrap="square" rtlCol="0">
            <a:spAutoFit/>
          </a:bodyPr>
          <a:lstStyle/>
          <a:p>
            <a:pPr algn="ctr"/>
            <a:r>
              <a:rPr lang="en-US" sz="2800" dirty="0" smtClean="0">
                <a:solidFill>
                  <a:schemeClr val="bg1"/>
                </a:solidFill>
                <a:latin typeface="Arial Black" panose="020B0A04020102020204" pitchFamily="34" charset="0"/>
              </a:rPr>
              <a:t>The MBB </a:t>
            </a:r>
            <a:r>
              <a:rPr lang="en-US" sz="2800" dirty="0">
                <a:solidFill>
                  <a:schemeClr val="bg1"/>
                </a:solidFill>
                <a:latin typeface="Arial Black" panose="020B0A04020102020204" pitchFamily="34" charset="0"/>
              </a:rPr>
              <a:t>BK117-C2 helicopter, N146DU, was en route to Duke University Hospital </a:t>
            </a:r>
            <a:r>
              <a:rPr lang="en-US" sz="2800" dirty="0" smtClean="0">
                <a:solidFill>
                  <a:schemeClr val="bg1"/>
                </a:solidFill>
                <a:latin typeface="Arial Black" panose="020B0A04020102020204" pitchFamily="34" charset="0"/>
              </a:rPr>
              <a:t>from </a:t>
            </a:r>
            <a:r>
              <a:rPr lang="en-US" sz="2800" dirty="0">
                <a:solidFill>
                  <a:schemeClr val="bg1"/>
                </a:solidFill>
                <a:latin typeface="Arial Black" panose="020B0A04020102020204" pitchFamily="34" charset="0"/>
              </a:rPr>
              <a:t>Sentara Albemarle Medical </a:t>
            </a:r>
            <a:r>
              <a:rPr lang="en-US" sz="2800" dirty="0" smtClean="0">
                <a:solidFill>
                  <a:schemeClr val="bg1"/>
                </a:solidFill>
                <a:latin typeface="Arial Black" panose="020B0A04020102020204" pitchFamily="34" charset="0"/>
              </a:rPr>
              <a:t>Center.</a:t>
            </a:r>
            <a:endParaRPr lang="en-US" sz="2800" dirty="0">
              <a:solidFill>
                <a:schemeClr val="bg1"/>
              </a:solidFill>
              <a:latin typeface="Arial Black" panose="020B0A04020102020204" pitchFamily="34" charset="0"/>
            </a:endParaRPr>
          </a:p>
        </p:txBody>
      </p:sp>
      <p:pic>
        <p:nvPicPr>
          <p:cNvPr id="104452" name="Picture 4" descr="Image may contain: sky and outdoo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81101" y="304800"/>
            <a:ext cx="6972299"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28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733800"/>
            <a:ext cx="8610600" cy="2677656"/>
          </a:xfrm>
          <a:prstGeom prst="rect">
            <a:avLst/>
          </a:prstGeom>
          <a:noFill/>
        </p:spPr>
        <p:txBody>
          <a:bodyPr wrap="square" rtlCol="0">
            <a:spAutoFit/>
          </a:bodyPr>
          <a:lstStyle/>
          <a:p>
            <a:r>
              <a:rPr lang="en-US" sz="2800" dirty="0">
                <a:solidFill>
                  <a:schemeClr val="bg1"/>
                </a:solidFill>
                <a:latin typeface="Arial Black" panose="020B0A04020102020204" pitchFamily="34" charset="0"/>
              </a:rPr>
              <a:t>Several witnesses reported observing </a:t>
            </a:r>
            <a:r>
              <a:rPr lang="en-US" sz="2800" i="1" u="sng" dirty="0">
                <a:solidFill>
                  <a:schemeClr val="bg1"/>
                </a:solidFill>
                <a:latin typeface="Arial Black" panose="020B0A04020102020204" pitchFamily="34" charset="0"/>
              </a:rPr>
              <a:t>"</a:t>
            </a:r>
            <a:r>
              <a:rPr lang="en-US" sz="2800" i="1" u="sng" dirty="0" smtClean="0">
                <a:solidFill>
                  <a:schemeClr val="bg1"/>
                </a:solidFill>
                <a:latin typeface="Arial Black" panose="020B0A04020102020204" pitchFamily="34" charset="0"/>
              </a:rPr>
              <a:t>heavy/dark" smoke </a:t>
            </a:r>
            <a:r>
              <a:rPr lang="en-US" sz="2800" i="1" u="sng" dirty="0">
                <a:solidFill>
                  <a:schemeClr val="bg1"/>
                </a:solidFill>
                <a:latin typeface="Arial Black" panose="020B0A04020102020204" pitchFamily="34" charset="0"/>
              </a:rPr>
              <a:t>trailing behind the </a:t>
            </a:r>
            <a:r>
              <a:rPr lang="en-US" sz="2800" i="1" u="sng" dirty="0" smtClean="0">
                <a:solidFill>
                  <a:schemeClr val="bg1"/>
                </a:solidFill>
                <a:latin typeface="Arial Black" panose="020B0A04020102020204" pitchFamily="34" charset="0"/>
              </a:rPr>
              <a:t>helicopter, also a </a:t>
            </a:r>
            <a:r>
              <a:rPr lang="en-US" sz="2800" i="1" u="sng" dirty="0">
                <a:solidFill>
                  <a:schemeClr val="bg1"/>
                </a:solidFill>
                <a:latin typeface="Arial Black" panose="020B0A04020102020204" pitchFamily="34" charset="0"/>
              </a:rPr>
              <a:t>"popping noise," </a:t>
            </a:r>
            <a:endParaRPr lang="en-US" sz="2800" i="1" u="sng" dirty="0" smtClean="0">
              <a:solidFill>
                <a:schemeClr val="bg1"/>
              </a:solidFill>
              <a:latin typeface="Arial Black" panose="020B0A04020102020204" pitchFamily="34" charset="0"/>
            </a:endParaRPr>
          </a:p>
          <a:p>
            <a:endParaRPr lang="en-US" sz="2800" i="1" u="sng" dirty="0" smtClean="0">
              <a:solidFill>
                <a:schemeClr val="bg1"/>
              </a:solidFill>
              <a:latin typeface="Arial Black" panose="020B0A04020102020204" pitchFamily="34" charset="0"/>
            </a:endParaRPr>
          </a:p>
          <a:p>
            <a:r>
              <a:rPr lang="en-US" sz="2800" dirty="0" smtClean="0">
                <a:solidFill>
                  <a:schemeClr val="bg1"/>
                </a:solidFill>
                <a:latin typeface="Arial Black" panose="020B0A04020102020204" pitchFamily="34" charset="0"/>
              </a:rPr>
              <a:t>They then </a:t>
            </a:r>
            <a:r>
              <a:rPr lang="en-US" sz="2800" dirty="0">
                <a:solidFill>
                  <a:schemeClr val="bg1"/>
                </a:solidFill>
                <a:latin typeface="Arial Black" panose="020B0A04020102020204" pitchFamily="34" charset="0"/>
              </a:rPr>
              <a:t>watched it turn twice and descend before it disappeared from sight.</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0" y="304800"/>
            <a:ext cx="6019800" cy="3386138"/>
          </a:xfrm>
          <a:prstGeom prst="rect">
            <a:avLst/>
          </a:prstGeom>
        </p:spPr>
      </p:pic>
    </p:spTree>
    <p:extLst>
      <p:ext uri="{BB962C8B-B14F-4D97-AF65-F5344CB8AC3E}">
        <p14:creationId xmlns:p14="http://schemas.microsoft.com/office/powerpoint/2010/main" val="3345999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724400"/>
            <a:ext cx="7648575" cy="1815882"/>
          </a:xfrm>
          <a:prstGeom prst="rect">
            <a:avLst/>
          </a:prstGeom>
          <a:noFill/>
        </p:spPr>
        <p:txBody>
          <a:bodyPr wrap="square" rtlCol="0">
            <a:spAutoFit/>
          </a:bodyPr>
          <a:lstStyle/>
          <a:p>
            <a:r>
              <a:rPr lang="en-US" sz="2800" dirty="0" smtClean="0">
                <a:solidFill>
                  <a:schemeClr val="bg1"/>
                </a:solidFill>
                <a:latin typeface="Arial Black" panose="020B0A04020102020204" pitchFamily="34" charset="0"/>
              </a:rPr>
              <a:t>Jeff Burke; pilot</a:t>
            </a:r>
          </a:p>
          <a:p>
            <a:r>
              <a:rPr lang="en-US" sz="2800" dirty="0" smtClean="0">
                <a:solidFill>
                  <a:schemeClr val="bg1"/>
                </a:solidFill>
                <a:latin typeface="Arial Black" panose="020B0A04020102020204" pitchFamily="34" charset="0"/>
              </a:rPr>
              <a:t>Kristopher Harrison; flight nurse</a:t>
            </a:r>
          </a:p>
          <a:p>
            <a:r>
              <a:rPr lang="en-US" sz="2800" dirty="0" smtClean="0">
                <a:solidFill>
                  <a:schemeClr val="bg1"/>
                </a:solidFill>
                <a:latin typeface="Arial Black" panose="020B0A04020102020204" pitchFamily="34" charset="0"/>
              </a:rPr>
              <a:t>Crystal </a:t>
            </a:r>
            <a:r>
              <a:rPr lang="en-US" sz="2800" dirty="0" err="1" smtClean="0">
                <a:solidFill>
                  <a:schemeClr val="bg1"/>
                </a:solidFill>
                <a:latin typeface="Arial Black" panose="020B0A04020102020204" pitchFamily="34" charset="0"/>
              </a:rPr>
              <a:t>Sollinger</a:t>
            </a:r>
            <a:r>
              <a:rPr lang="en-US" sz="2800" dirty="0" smtClean="0">
                <a:solidFill>
                  <a:schemeClr val="bg1"/>
                </a:solidFill>
                <a:latin typeface="Arial Black" panose="020B0A04020102020204" pitchFamily="34" charset="0"/>
              </a:rPr>
              <a:t>; flight nurse</a:t>
            </a:r>
          </a:p>
          <a:p>
            <a:r>
              <a:rPr lang="en-US" sz="2800" dirty="0" smtClean="0">
                <a:solidFill>
                  <a:schemeClr val="bg1"/>
                </a:solidFill>
                <a:latin typeface="Arial Black" panose="020B0A04020102020204" pitchFamily="34" charset="0"/>
              </a:rPr>
              <a:t>Mary Bartlett; patient</a:t>
            </a:r>
            <a:endParaRPr lang="en-US" sz="2800" dirty="0">
              <a:solidFill>
                <a:schemeClr val="bg1"/>
              </a:solidFill>
              <a:latin typeface="Arial Black" panose="020B0A04020102020204" pitchFamily="34" charset="0"/>
            </a:endParaRPr>
          </a:p>
        </p:txBody>
      </p:sp>
      <p:pic>
        <p:nvPicPr>
          <p:cNvPr id="102402" name="Picture 2" descr="Image result for duke life flight memorial">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228600"/>
            <a:ext cx="4600575" cy="460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04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53000"/>
            <a:ext cx="8991600" cy="1569660"/>
          </a:xfrm>
          <a:prstGeom prst="rect">
            <a:avLst/>
          </a:prstGeom>
          <a:noFill/>
        </p:spPr>
        <p:txBody>
          <a:bodyPr wrap="square" rtlCol="0">
            <a:spAutoFit/>
          </a:bodyPr>
          <a:lstStyle/>
          <a:p>
            <a:pPr algn="r"/>
            <a:r>
              <a:rPr lang="en-US" sz="3200" b="1" i="1" u="sng" dirty="0" smtClean="0">
                <a:solidFill>
                  <a:schemeClr val="bg1"/>
                </a:solidFill>
                <a:latin typeface="Arial Black" panose="020B0A04020102020204" pitchFamily="34" charset="0"/>
              </a:rPr>
              <a:t>One </a:t>
            </a:r>
            <a:r>
              <a:rPr lang="en-US" sz="3200" b="1" i="1" u="sng" dirty="0">
                <a:solidFill>
                  <a:schemeClr val="bg1"/>
                </a:solidFill>
                <a:latin typeface="Arial Black" panose="020B0A04020102020204" pitchFamily="34" charset="0"/>
              </a:rPr>
              <a:t>of two </a:t>
            </a:r>
            <a:r>
              <a:rPr lang="en-US" sz="3200" b="1" i="1" u="sng" dirty="0" smtClean="0">
                <a:solidFill>
                  <a:schemeClr val="bg1"/>
                </a:solidFill>
                <a:latin typeface="Arial Black" panose="020B0A04020102020204" pitchFamily="34" charset="0"/>
              </a:rPr>
              <a:t>engines </a:t>
            </a:r>
            <a:r>
              <a:rPr lang="en-US" sz="3200" b="1" i="1" u="sng" dirty="0">
                <a:solidFill>
                  <a:schemeClr val="bg1"/>
                </a:solidFill>
                <a:latin typeface="Arial Black" panose="020B0A04020102020204" pitchFamily="34" charset="0"/>
              </a:rPr>
              <a:t>showed signs of </a:t>
            </a:r>
            <a:r>
              <a:rPr lang="en-US" sz="3200" b="1" i="1" u="sng" dirty="0" smtClean="0">
                <a:solidFill>
                  <a:schemeClr val="bg1"/>
                </a:solidFill>
                <a:latin typeface="Arial Black" panose="020B0A04020102020204" pitchFamily="34" charset="0"/>
              </a:rPr>
              <a:t/>
            </a:r>
            <a:br>
              <a:rPr lang="en-US" sz="3200" b="1" i="1" u="sng" dirty="0" smtClean="0">
                <a:solidFill>
                  <a:schemeClr val="bg1"/>
                </a:solidFill>
                <a:latin typeface="Arial Black" panose="020B0A04020102020204" pitchFamily="34" charset="0"/>
              </a:rPr>
            </a:br>
            <a:r>
              <a:rPr lang="en-US" sz="3200" b="1" i="1" u="sng" dirty="0" smtClean="0">
                <a:solidFill>
                  <a:schemeClr val="bg1"/>
                </a:solidFill>
                <a:latin typeface="Arial Black" panose="020B0A04020102020204" pitchFamily="34" charset="0"/>
              </a:rPr>
              <a:t>“</a:t>
            </a:r>
            <a:r>
              <a:rPr lang="en-US" sz="3200" b="1" i="1" u="sng" dirty="0">
                <a:solidFill>
                  <a:schemeClr val="bg1"/>
                </a:solidFill>
                <a:latin typeface="Arial Black" panose="020B0A04020102020204" pitchFamily="34" charset="0"/>
              </a:rPr>
              <a:t>overheating and lack of lubrication,” </a:t>
            </a:r>
            <a:endParaRPr lang="en-US" sz="3200" b="1" i="1" u="sng" dirty="0" smtClean="0">
              <a:solidFill>
                <a:schemeClr val="bg1"/>
              </a:solidFill>
              <a:latin typeface="Arial Black" panose="020B0A04020102020204" pitchFamily="34" charset="0"/>
            </a:endParaRPr>
          </a:p>
          <a:p>
            <a:pPr algn="r"/>
            <a:r>
              <a:rPr lang="en-US" sz="3200" b="1" dirty="0" smtClean="0">
                <a:solidFill>
                  <a:schemeClr val="bg1"/>
                </a:solidFill>
                <a:latin typeface="Arial Black" panose="020B0A04020102020204" pitchFamily="34" charset="0"/>
              </a:rPr>
              <a:t>per the NTSB.</a:t>
            </a:r>
            <a:endParaRPr lang="en-US" sz="2000" b="1" dirty="0">
              <a:solidFill>
                <a:schemeClr val="bg1"/>
              </a:solidFill>
              <a:latin typeface="Arial Black" panose="020B0A04020102020204" pitchFamily="34" charset="0"/>
            </a:endParaRPr>
          </a:p>
        </p:txBody>
      </p:sp>
      <p:pic>
        <p:nvPicPr>
          <p:cNvPr id="106498" name="Picture 2" descr="Image result for duke life flight memorial">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363694"/>
            <a:ext cx="6576119" cy="43214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4855" y="4299649"/>
            <a:ext cx="1325299" cy="307777"/>
          </a:xfrm>
          <a:prstGeom prst="rect">
            <a:avLst/>
          </a:prstGeom>
          <a:noFill/>
        </p:spPr>
        <p:txBody>
          <a:bodyPr wrap="none" rtlCol="0">
            <a:spAutoFit/>
          </a:bodyPr>
          <a:lstStyle/>
          <a:p>
            <a:r>
              <a:rPr lang="en-US" sz="1400" b="1" dirty="0" smtClean="0">
                <a:solidFill>
                  <a:srgbClr val="663300"/>
                </a:solidFill>
                <a:latin typeface="Arial Black" panose="020B0A04020102020204" pitchFamily="34" charset="0"/>
              </a:rPr>
              <a:t>Duke Today</a:t>
            </a:r>
            <a:endParaRPr lang="en-US" sz="1400" dirty="0" smtClean="0">
              <a:solidFill>
                <a:srgbClr val="663300"/>
              </a:solidFill>
              <a:latin typeface="Arial Black" panose="020B0A04020102020204" pitchFamily="34" charset="0"/>
            </a:endParaRPr>
          </a:p>
        </p:txBody>
      </p:sp>
    </p:spTree>
    <p:extLst>
      <p:ext uri="{BB962C8B-B14F-4D97-AF65-F5344CB8AC3E}">
        <p14:creationId xmlns:p14="http://schemas.microsoft.com/office/powerpoint/2010/main" val="3078750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6" name="Picture 6" descr="Image result for fort hood hoist accident">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0987" y="2228850"/>
            <a:ext cx="7629525" cy="4286250"/>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noGrp="1" noChangeArrowheads="1"/>
          </p:cNvSpPr>
          <p:nvPr>
            <p:ph type="title"/>
          </p:nvPr>
        </p:nvSpPr>
        <p:spPr>
          <a:xfrm>
            <a:off x="0" y="76200"/>
            <a:ext cx="9144000" cy="2133600"/>
          </a:xfrm>
        </p:spPr>
        <p:txBody>
          <a:bodyPr/>
          <a:lstStyle/>
          <a:p>
            <a:pPr>
              <a:spcBef>
                <a:spcPct val="50000"/>
              </a:spcBef>
            </a:pPr>
            <a:r>
              <a:rPr lang="en-US" altLang="en-US" sz="2800" b="1" u="sng" dirty="0" smtClean="0">
                <a:solidFill>
                  <a:srgbClr val="FF0000"/>
                </a:solidFill>
                <a:latin typeface="Arial Black" panose="020B0A04020102020204" pitchFamily="34" charset="0"/>
              </a:rPr>
              <a:t>Incident Report</a:t>
            </a:r>
            <a:r>
              <a:rPr lang="en-US" altLang="en-US" sz="3600" b="1" dirty="0">
                <a:latin typeface="Arial Black" panose="020B0A04020102020204" pitchFamily="34" charset="0"/>
              </a:rPr>
              <a:t/>
            </a:r>
            <a:br>
              <a:rPr lang="en-US" altLang="en-US" sz="3600" b="1" dirty="0">
                <a:latin typeface="Arial Black" panose="020B0A04020102020204" pitchFamily="34" charset="0"/>
              </a:rPr>
            </a:br>
            <a:r>
              <a:rPr lang="en-US" altLang="en-US" sz="3600" b="1" dirty="0" smtClean="0">
                <a:latin typeface="Arial Black" panose="020B0A04020102020204" pitchFamily="34" charset="0"/>
              </a:rPr>
              <a:t>Rescuer Falls from Hoist</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800" b="1" dirty="0" smtClean="0">
                <a:solidFill>
                  <a:schemeClr val="bg1"/>
                </a:solidFill>
                <a:latin typeface="Arial Black" panose="020B0A04020102020204" pitchFamily="34" charset="0"/>
              </a:rPr>
              <a:t>Medical Evacuation Hoist Training</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400" b="1" dirty="0" smtClean="0">
                <a:effectLst>
                  <a:outerShdw blurRad="38100" dist="38100" dir="2700000" algn="tl">
                    <a:srgbClr val="808080"/>
                  </a:outerShdw>
                </a:effectLst>
                <a:latin typeface="Arial Black" panose="020B0A04020102020204" pitchFamily="34" charset="0"/>
              </a:rPr>
              <a:t>September 12</a:t>
            </a:r>
            <a:r>
              <a:rPr lang="en-US" altLang="en-US" sz="2400" b="1" dirty="0" smtClean="0">
                <a:solidFill>
                  <a:schemeClr val="bg1"/>
                </a:solidFill>
                <a:effectLst>
                  <a:outerShdw blurRad="38100" dist="38100" dir="2700000" algn="tl">
                    <a:srgbClr val="808080"/>
                  </a:outerShdw>
                </a:effectLst>
                <a:latin typeface="Arial Black" panose="020B0A04020102020204" pitchFamily="34" charset="0"/>
              </a:rPr>
              <a:t>, 2017 – Fort Hood, Texas</a:t>
            </a:r>
            <a:endParaRPr lang="en-US" altLang="en-US" sz="2400" b="1" dirty="0">
              <a:solidFill>
                <a:schemeClr val="bg1"/>
              </a:solidFill>
              <a:effectLst>
                <a:outerShdw blurRad="38100" dist="38100" dir="2700000" algn="tl">
                  <a:srgbClr val="808080"/>
                </a:outerShdw>
              </a:effectLst>
              <a:latin typeface="Arial Black" panose="020B0A04020102020204" pitchFamily="34" charset="0"/>
            </a:endParaRPr>
          </a:p>
        </p:txBody>
      </p:sp>
      <p:sp>
        <p:nvSpPr>
          <p:cNvPr id="2" name="TextBox 1"/>
          <p:cNvSpPr txBox="1"/>
          <p:nvPr/>
        </p:nvSpPr>
        <p:spPr>
          <a:xfrm>
            <a:off x="685800" y="6215390"/>
            <a:ext cx="3347391" cy="261610"/>
          </a:xfrm>
          <a:prstGeom prst="rect">
            <a:avLst/>
          </a:prstGeom>
          <a:noFill/>
        </p:spPr>
        <p:txBody>
          <a:bodyPr wrap="none" rtlCol="0">
            <a:spAutoFit/>
          </a:bodyPr>
          <a:lstStyle/>
          <a:p>
            <a:r>
              <a:rPr lang="en-US" sz="1100" b="1" dirty="0" smtClean="0">
                <a:solidFill>
                  <a:schemeClr val="bg1"/>
                </a:solidFill>
                <a:latin typeface="Arial Black" panose="020B0A04020102020204" pitchFamily="34" charset="0"/>
              </a:rPr>
              <a:t>Unrelated p</a:t>
            </a:r>
            <a:r>
              <a:rPr lang="pl-PL" sz="1100" b="1" dirty="0" smtClean="0">
                <a:solidFill>
                  <a:schemeClr val="bg1"/>
                </a:solidFill>
                <a:latin typeface="Arial Black" panose="020B0A04020102020204" pitchFamily="34" charset="0"/>
              </a:rPr>
              <a:t>hoto </a:t>
            </a:r>
            <a:r>
              <a:rPr lang="pl-PL" sz="1100" b="1" dirty="0">
                <a:solidFill>
                  <a:schemeClr val="bg1"/>
                </a:solidFill>
                <a:latin typeface="Arial Black" panose="020B0A04020102020204" pitchFamily="34" charset="0"/>
              </a:rPr>
              <a:t>by Sgt. Travis Zielinski</a:t>
            </a:r>
            <a:endParaRPr lang="en-US" sz="1100"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2006365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4114800"/>
            <a:ext cx="8195522" cy="2677656"/>
          </a:xfrm>
          <a:prstGeom prst="rect">
            <a:avLst/>
          </a:prstGeom>
          <a:noFill/>
        </p:spPr>
        <p:txBody>
          <a:bodyPr wrap="square" rtlCol="0">
            <a:spAutoFit/>
          </a:bodyPr>
          <a:lstStyle/>
          <a:p>
            <a:pPr algn="r"/>
            <a:r>
              <a:rPr lang="en-US" sz="2800" dirty="0" smtClean="0">
                <a:solidFill>
                  <a:schemeClr val="bg1"/>
                </a:solidFill>
                <a:latin typeface="Arial Black" panose="020B0A04020102020204" pitchFamily="34" charset="0"/>
              </a:rPr>
              <a:t>Staff </a:t>
            </a:r>
            <a:r>
              <a:rPr lang="en-US" sz="2800" dirty="0">
                <a:solidFill>
                  <a:schemeClr val="bg1"/>
                </a:solidFill>
                <a:latin typeface="Arial Black" panose="020B0A04020102020204" pitchFamily="34" charset="0"/>
              </a:rPr>
              <a:t>Sgt. Sean </a:t>
            </a:r>
            <a:r>
              <a:rPr lang="en-US" sz="2800" dirty="0" err="1">
                <a:solidFill>
                  <a:schemeClr val="bg1"/>
                </a:solidFill>
                <a:latin typeface="Arial Black" panose="020B0A04020102020204" pitchFamily="34" charset="0"/>
              </a:rPr>
              <a:t>Devoy</a:t>
            </a:r>
            <a:r>
              <a:rPr lang="en-US" sz="2800" dirty="0">
                <a:solidFill>
                  <a:schemeClr val="bg1"/>
                </a:solidFill>
                <a:latin typeface="Arial Black" panose="020B0A04020102020204" pitchFamily="34" charset="0"/>
              </a:rPr>
              <a:t> died after falling during hoist training </a:t>
            </a:r>
            <a:r>
              <a:rPr lang="en-US" sz="2800" dirty="0" smtClean="0">
                <a:solidFill>
                  <a:schemeClr val="bg1"/>
                </a:solidFill>
                <a:latin typeface="Arial Black" panose="020B0A04020102020204" pitchFamily="34" charset="0"/>
              </a:rPr>
              <a:t>with </a:t>
            </a:r>
            <a:r>
              <a:rPr lang="en-US" sz="2800" dirty="0">
                <a:solidFill>
                  <a:schemeClr val="bg1"/>
                </a:solidFill>
                <a:latin typeface="Arial Black" panose="020B0A04020102020204" pitchFamily="34" charset="0"/>
              </a:rPr>
              <a:t>an HH-</a:t>
            </a:r>
            <a:r>
              <a:rPr lang="en-US" sz="2800" dirty="0" err="1">
                <a:solidFill>
                  <a:schemeClr val="bg1"/>
                </a:solidFill>
                <a:latin typeface="Arial Black" panose="020B0A04020102020204" pitchFamily="34" charset="0"/>
              </a:rPr>
              <a:t>60M</a:t>
            </a:r>
            <a:r>
              <a:rPr lang="en-US" sz="2800" dirty="0">
                <a:solidFill>
                  <a:schemeClr val="bg1"/>
                </a:solidFill>
                <a:latin typeface="Arial Black" panose="020B0A04020102020204" pitchFamily="34" charset="0"/>
              </a:rPr>
              <a:t> Black Hawk medical evacuation helicopter. </a:t>
            </a:r>
            <a:endParaRPr lang="en-US" sz="2800" dirty="0" smtClean="0">
              <a:solidFill>
                <a:schemeClr val="bg1"/>
              </a:solidFill>
              <a:latin typeface="Arial Black" panose="020B0A04020102020204" pitchFamily="34" charset="0"/>
            </a:endParaRPr>
          </a:p>
          <a:p>
            <a:pPr algn="r"/>
            <a:endParaRPr lang="en-US" sz="2800" dirty="0">
              <a:solidFill>
                <a:schemeClr val="bg1"/>
              </a:solidFill>
              <a:latin typeface="Arial Black" panose="020B0A04020102020204" pitchFamily="34" charset="0"/>
            </a:endParaRPr>
          </a:p>
          <a:p>
            <a:pPr algn="r"/>
            <a:r>
              <a:rPr lang="en-US" sz="2800" dirty="0" smtClean="0">
                <a:solidFill>
                  <a:schemeClr val="bg1"/>
                </a:solidFill>
                <a:latin typeface="Arial Black" panose="020B0A04020102020204" pitchFamily="34" charset="0"/>
              </a:rPr>
              <a:t>The </a:t>
            </a:r>
            <a:r>
              <a:rPr lang="en-US" sz="2800" dirty="0">
                <a:solidFill>
                  <a:schemeClr val="bg1"/>
                </a:solidFill>
                <a:latin typeface="Arial Black" panose="020B0A04020102020204" pitchFamily="34" charset="0"/>
              </a:rPr>
              <a:t>incident occurred at </a:t>
            </a:r>
            <a:r>
              <a:rPr lang="en-US" sz="2800" dirty="0" smtClean="0">
                <a:solidFill>
                  <a:schemeClr val="bg1"/>
                </a:solidFill>
                <a:latin typeface="Arial Black" panose="020B0A04020102020204" pitchFamily="34" charset="0"/>
              </a:rPr>
              <a:t>2030 hrs</a:t>
            </a:r>
            <a:endParaRPr lang="en-US" sz="2800" dirty="0">
              <a:solidFill>
                <a:schemeClr val="bg1"/>
              </a:solidFill>
              <a:latin typeface="Arial Black" panose="020B0A04020102020204" pitchFamily="34" charset="0"/>
            </a:endParaRPr>
          </a:p>
        </p:txBody>
      </p:sp>
      <p:pic>
        <p:nvPicPr>
          <p:cNvPr id="108546" name="Picture 2" descr="1 killed in Ft Hood training accid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799" y="457200"/>
            <a:ext cx="474133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854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21717" y="863455"/>
            <a:ext cx="2379083" cy="311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68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CARNGQ9G from Ventura Cty Sheriff"/>
          <p:cNvPicPr>
            <a:picLocks noGrp="1" noChangeAspect="1"/>
          </p:cNvPicPr>
          <p:nvPr isPhoto="1"/>
        </p:nvPicPr>
        <p:blipFill>
          <a:blip r:embed="rId2" cstate="email">
            <a:lum/>
            <a:extLst>
              <a:ext uri="{28A0092B-C50C-407E-A947-70E740481C1C}">
                <a14:useLocalDpi xmlns:a14="http://schemas.microsoft.com/office/drawing/2010/main" val="0"/>
              </a:ext>
            </a:extLst>
          </a:blip>
          <a:stretch>
            <a:fillRect/>
          </a:stretch>
        </p:blipFill>
        <p:spPr>
          <a:xfrm>
            <a:off x="9525" y="152400"/>
            <a:ext cx="4692831" cy="6629400"/>
          </a:xfrm>
          <a:prstGeom prst="rect">
            <a:avLst/>
          </a:prstGeom>
          <a:noFill/>
          <a:ln>
            <a:noFill/>
          </a:ln>
        </p:spPr>
      </p:pic>
      <p:sp>
        <p:nvSpPr>
          <p:cNvPr id="3" name="TextBox 2"/>
          <p:cNvSpPr txBox="1"/>
          <p:nvPr/>
        </p:nvSpPr>
        <p:spPr>
          <a:xfrm>
            <a:off x="5029200" y="2286000"/>
            <a:ext cx="3886200" cy="3847207"/>
          </a:xfrm>
          <a:prstGeom prst="rect">
            <a:avLst/>
          </a:prstGeom>
          <a:noFill/>
        </p:spPr>
        <p:txBody>
          <a:bodyPr wrap="square" rtlCol="0">
            <a:spAutoFit/>
          </a:bodyPr>
          <a:lstStyle/>
          <a:p>
            <a:r>
              <a:rPr lang="en-US" sz="3600" u="sng" dirty="0" smtClean="0">
                <a:solidFill>
                  <a:srgbClr val="CC6600"/>
                </a:solidFill>
                <a:latin typeface="Arial Black" panose="020B0A04020102020204" pitchFamily="34" charset="0"/>
              </a:rPr>
              <a:t>PART 1</a:t>
            </a:r>
          </a:p>
          <a:p>
            <a:r>
              <a:rPr lang="en-US" sz="3200" dirty="0" smtClean="0">
                <a:solidFill>
                  <a:srgbClr val="CC6600"/>
                </a:solidFill>
                <a:latin typeface="Arial Black" panose="020B0A04020102020204" pitchFamily="34" charset="0"/>
              </a:rPr>
              <a:t>Accidents - USA</a:t>
            </a:r>
            <a:endParaRPr lang="en-US" sz="1600" dirty="0" smtClean="0">
              <a:solidFill>
                <a:srgbClr val="CC6600"/>
              </a:solidFill>
              <a:latin typeface="Arial Black" panose="020B0A04020102020204" pitchFamily="34" charset="0"/>
            </a:endParaRPr>
          </a:p>
          <a:p>
            <a:endParaRPr lang="en-US" sz="1800" dirty="0" smtClean="0">
              <a:solidFill>
                <a:srgbClr val="CC6600"/>
              </a:solidFill>
              <a:latin typeface="Arial Black" panose="020B0A04020102020204" pitchFamily="34" charset="0"/>
            </a:endParaRPr>
          </a:p>
          <a:p>
            <a:r>
              <a:rPr lang="en-US" sz="3600" u="sng" dirty="0" smtClean="0">
                <a:solidFill>
                  <a:srgbClr val="CC6600"/>
                </a:solidFill>
                <a:latin typeface="Arial Black" panose="020B0A04020102020204" pitchFamily="34" charset="0"/>
              </a:rPr>
              <a:t>PART 2</a:t>
            </a:r>
          </a:p>
          <a:p>
            <a:r>
              <a:rPr lang="en-US" sz="3200" dirty="0">
                <a:solidFill>
                  <a:srgbClr val="CC6600"/>
                </a:solidFill>
                <a:latin typeface="Arial Black" panose="020B0A04020102020204" pitchFamily="34" charset="0"/>
              </a:rPr>
              <a:t>Accidents - </a:t>
            </a:r>
            <a:r>
              <a:rPr lang="en-US" sz="2800" dirty="0" smtClean="0">
                <a:solidFill>
                  <a:srgbClr val="CC6600"/>
                </a:solidFill>
                <a:latin typeface="Arial Black" panose="020B0A04020102020204" pitchFamily="34" charset="0"/>
              </a:rPr>
              <a:t>other</a:t>
            </a:r>
            <a:endParaRPr lang="en-US" sz="1400" dirty="0">
              <a:solidFill>
                <a:srgbClr val="CC6600"/>
              </a:solidFill>
              <a:latin typeface="Arial Black" panose="020B0A04020102020204" pitchFamily="34" charset="0"/>
            </a:endParaRPr>
          </a:p>
          <a:p>
            <a:endParaRPr lang="en-US" sz="1800" dirty="0" smtClean="0">
              <a:solidFill>
                <a:srgbClr val="CC6600"/>
              </a:solidFill>
              <a:latin typeface="Arial Black" panose="020B0A04020102020204" pitchFamily="34" charset="0"/>
            </a:endParaRPr>
          </a:p>
          <a:p>
            <a:r>
              <a:rPr lang="en-US" sz="3600" u="sng" dirty="0" smtClean="0">
                <a:solidFill>
                  <a:srgbClr val="CC6600"/>
                </a:solidFill>
                <a:latin typeface="Arial Black" panose="020B0A04020102020204" pitchFamily="34" charset="0"/>
              </a:rPr>
              <a:t>PART 3</a:t>
            </a:r>
          </a:p>
          <a:p>
            <a:r>
              <a:rPr lang="en-US" sz="3600" dirty="0">
                <a:solidFill>
                  <a:srgbClr val="CC6600"/>
                </a:solidFill>
                <a:latin typeface="Arial Black" panose="020B0A04020102020204" pitchFamily="34" charset="0"/>
              </a:rPr>
              <a:t>Risks/Trends</a:t>
            </a:r>
            <a:endParaRPr lang="en-US" sz="1800" dirty="0">
              <a:solidFill>
                <a:srgbClr val="CC6600"/>
              </a:solidFill>
              <a:latin typeface="Arial Black" panose="020B0A04020102020204" pitchFamily="34" charset="0"/>
            </a:endParaRPr>
          </a:p>
        </p:txBody>
      </p:sp>
      <p:sp>
        <p:nvSpPr>
          <p:cNvPr id="4" name="TextBox 3"/>
          <p:cNvSpPr txBox="1"/>
          <p:nvPr/>
        </p:nvSpPr>
        <p:spPr>
          <a:xfrm>
            <a:off x="298451" y="524065"/>
            <a:ext cx="8547098" cy="1311128"/>
          </a:xfrm>
          <a:prstGeom prst="rect">
            <a:avLst/>
          </a:prstGeom>
          <a:noFill/>
        </p:spPr>
        <p:txBody>
          <a:bodyPr wrap="square" rtlCol="0">
            <a:spAutoFit/>
          </a:bodyPr>
          <a:lstStyle/>
          <a:p>
            <a:pPr algn="ctr">
              <a:lnSpc>
                <a:spcPct val="90000"/>
              </a:lnSpc>
            </a:pP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2017 </a:t>
            </a: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USA </a:t>
            </a:r>
          </a:p>
          <a:p>
            <a:pPr algn="ctr">
              <a:lnSpc>
                <a:spcPct val="90000"/>
              </a:lnSpc>
            </a:pP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AIR RESCUE REPORT</a:t>
            </a:r>
          </a:p>
        </p:txBody>
      </p:sp>
    </p:spTree>
    <p:extLst>
      <p:ext uri="{BB962C8B-B14F-4D97-AF65-F5344CB8AC3E}">
        <p14:creationId xmlns:p14="http://schemas.microsoft.com/office/powerpoint/2010/main" val="3995470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6455" y="4049762"/>
            <a:ext cx="7433522" cy="2246769"/>
          </a:xfrm>
          <a:prstGeom prst="rect">
            <a:avLst/>
          </a:prstGeom>
          <a:noFill/>
        </p:spPr>
        <p:txBody>
          <a:bodyPr wrap="square" rtlCol="0">
            <a:spAutoFit/>
          </a:bodyPr>
          <a:lstStyle/>
          <a:p>
            <a:r>
              <a:rPr lang="en-US" sz="2800" i="1" u="sng" dirty="0" smtClean="0">
                <a:solidFill>
                  <a:schemeClr val="bg1"/>
                </a:solidFill>
                <a:latin typeface="Arial Black" panose="020B0A04020102020204" pitchFamily="34" charset="0"/>
              </a:rPr>
              <a:t>There has been growing </a:t>
            </a:r>
            <a:r>
              <a:rPr lang="en-US" sz="2800" i="1" u="sng" dirty="0">
                <a:solidFill>
                  <a:schemeClr val="bg1"/>
                </a:solidFill>
                <a:latin typeface="Arial Black" panose="020B0A04020102020204" pitchFamily="34" charset="0"/>
              </a:rPr>
              <a:t>trend of training accidents, </a:t>
            </a:r>
            <a:r>
              <a:rPr lang="en-US" sz="2800" i="1" u="sng" dirty="0" smtClean="0">
                <a:solidFill>
                  <a:schemeClr val="bg1"/>
                </a:solidFill>
                <a:latin typeface="Arial Black" panose="020B0A04020102020204" pitchFamily="34" charset="0"/>
              </a:rPr>
              <a:t>capturing </a:t>
            </a:r>
            <a:r>
              <a:rPr lang="en-US" sz="2800" i="1" u="sng" dirty="0">
                <a:solidFill>
                  <a:schemeClr val="bg1"/>
                </a:solidFill>
                <a:latin typeface="Arial Black" panose="020B0A04020102020204" pitchFamily="34" charset="0"/>
              </a:rPr>
              <a:t>the attention </a:t>
            </a:r>
            <a:r>
              <a:rPr lang="en-US" sz="2800" i="1" u="sng" dirty="0" smtClean="0">
                <a:solidFill>
                  <a:schemeClr val="bg1"/>
                </a:solidFill>
                <a:latin typeface="Arial Black" panose="020B0A04020102020204" pitchFamily="34" charset="0"/>
              </a:rPr>
              <a:t>of </a:t>
            </a:r>
            <a:r>
              <a:rPr lang="en-US" sz="2800" i="1" u="sng" dirty="0">
                <a:solidFill>
                  <a:schemeClr val="bg1"/>
                </a:solidFill>
                <a:latin typeface="Arial Black" panose="020B0A04020102020204" pitchFamily="34" charset="0"/>
              </a:rPr>
              <a:t>military leaders, </a:t>
            </a:r>
            <a:r>
              <a:rPr lang="en-US" sz="2800" dirty="0">
                <a:solidFill>
                  <a:schemeClr val="bg1"/>
                </a:solidFill>
                <a:latin typeface="Arial Black" panose="020B0A04020102020204" pitchFamily="34" charset="0"/>
              </a:rPr>
              <a:t>who have been warning for years of the consequences of budget </a:t>
            </a:r>
            <a:r>
              <a:rPr lang="en-US" sz="2800" dirty="0" smtClean="0">
                <a:solidFill>
                  <a:schemeClr val="bg1"/>
                </a:solidFill>
                <a:latin typeface="Arial Black" panose="020B0A04020102020204" pitchFamily="34" charset="0"/>
              </a:rPr>
              <a:t>cuts.</a:t>
            </a:r>
            <a:endParaRPr lang="en-US" sz="2800" dirty="0">
              <a:solidFill>
                <a:schemeClr val="bg1"/>
              </a:solidFill>
              <a:latin typeface="Arial Black" panose="020B0A04020102020204" pitchFamily="34" charset="0"/>
            </a:endParaRPr>
          </a:p>
        </p:txBody>
      </p:sp>
      <p:pic>
        <p:nvPicPr>
          <p:cNvPr id="109572" name="Picture 4" descr="A U.S. Army UH-60 Black Hawk helicopter crashed around 1:50 p.m. April 17 at the Breton Bay Golf Course and Country Club in Leonardtown in Maryland. (TheBayNet.com phot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48264" y="15240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1600" y="3654623"/>
            <a:ext cx="3379258" cy="307777"/>
          </a:xfrm>
          <a:prstGeom prst="rect">
            <a:avLst/>
          </a:prstGeom>
          <a:noFill/>
        </p:spPr>
        <p:txBody>
          <a:bodyPr wrap="none" rtlCol="0">
            <a:spAutoFit/>
          </a:bodyPr>
          <a:lstStyle/>
          <a:p>
            <a:r>
              <a:rPr lang="en-US" sz="1400" dirty="0" smtClean="0">
                <a:solidFill>
                  <a:srgbClr val="663300"/>
                </a:solidFill>
                <a:latin typeface="Arial Black" panose="020B0A04020102020204" pitchFamily="34" charset="0"/>
              </a:rPr>
              <a:t>Unrelated photo by BayNet.com</a:t>
            </a:r>
          </a:p>
        </p:txBody>
      </p:sp>
    </p:spTree>
    <p:extLst>
      <p:ext uri="{BB962C8B-B14F-4D97-AF65-F5344CB8AC3E}">
        <p14:creationId xmlns:p14="http://schemas.microsoft.com/office/powerpoint/2010/main" val="2429017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CARNGQ9G from Ventura Cty Sheriff"/>
          <p:cNvPicPr>
            <a:picLocks noGrp="1" noChangeAspect="1"/>
          </p:cNvPicPr>
          <p:nvPr isPhoto="1"/>
        </p:nvPicPr>
        <p:blipFill>
          <a:blip r:embed="rId2" cstate="email">
            <a:lum/>
            <a:extLst>
              <a:ext uri="{28A0092B-C50C-407E-A947-70E740481C1C}">
                <a14:useLocalDpi xmlns:a14="http://schemas.microsoft.com/office/drawing/2010/main" val="0"/>
              </a:ext>
            </a:extLst>
          </a:blip>
          <a:stretch>
            <a:fillRect/>
          </a:stretch>
        </p:blipFill>
        <p:spPr>
          <a:xfrm>
            <a:off x="9525" y="152400"/>
            <a:ext cx="4692831" cy="6629400"/>
          </a:xfrm>
          <a:prstGeom prst="rect">
            <a:avLst/>
          </a:prstGeom>
          <a:noFill/>
          <a:ln>
            <a:noFill/>
          </a:ln>
        </p:spPr>
      </p:pic>
      <p:sp>
        <p:nvSpPr>
          <p:cNvPr id="3" name="TextBox 2"/>
          <p:cNvSpPr txBox="1"/>
          <p:nvPr/>
        </p:nvSpPr>
        <p:spPr>
          <a:xfrm>
            <a:off x="5029200" y="2267527"/>
            <a:ext cx="3886200" cy="3847207"/>
          </a:xfrm>
          <a:prstGeom prst="rect">
            <a:avLst/>
          </a:prstGeom>
          <a:noFill/>
        </p:spPr>
        <p:txBody>
          <a:bodyPr wrap="square" rtlCol="0">
            <a:spAutoFit/>
          </a:bodyPr>
          <a:lstStyle/>
          <a:p>
            <a:r>
              <a:rPr lang="en-US" sz="36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PART 1</a:t>
            </a:r>
          </a:p>
          <a:p>
            <a:r>
              <a:rPr lang="en-US" sz="32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Accidents - USA</a:t>
            </a:r>
          </a:p>
          <a:p>
            <a:endParaRPr lang="en-US" sz="1800" dirty="0" smtClean="0">
              <a:solidFill>
                <a:srgbClr val="CC6600"/>
              </a:solidFill>
              <a:latin typeface="Arial Black" panose="020B0A04020102020204" pitchFamily="34" charset="0"/>
            </a:endParaRPr>
          </a:p>
          <a:p>
            <a:r>
              <a:rPr lang="en-US" sz="3600" u="sng" dirty="0">
                <a:solidFill>
                  <a:srgbClr val="CC6600"/>
                </a:solidFill>
                <a:latin typeface="Arial Black" panose="020B0A04020102020204" pitchFamily="34" charset="0"/>
              </a:rPr>
              <a:t>PART 2</a:t>
            </a:r>
          </a:p>
          <a:p>
            <a:r>
              <a:rPr lang="en-US" sz="3200" dirty="0">
                <a:solidFill>
                  <a:srgbClr val="CC6600"/>
                </a:solidFill>
                <a:latin typeface="Arial Black" panose="020B0A04020102020204" pitchFamily="34" charset="0"/>
              </a:rPr>
              <a:t>Accidents - </a:t>
            </a:r>
            <a:r>
              <a:rPr lang="en-US" sz="2800" dirty="0" smtClean="0">
                <a:solidFill>
                  <a:srgbClr val="CC6600"/>
                </a:solidFill>
                <a:latin typeface="Arial Black" panose="020B0A04020102020204" pitchFamily="34" charset="0"/>
              </a:rPr>
              <a:t>other</a:t>
            </a:r>
            <a:endParaRPr lang="en-US" sz="1400" dirty="0">
              <a:solidFill>
                <a:srgbClr val="CC6600"/>
              </a:solidFill>
              <a:latin typeface="Arial Black" panose="020B0A04020102020204" pitchFamily="34" charset="0"/>
            </a:endParaRPr>
          </a:p>
          <a:p>
            <a:endParaRPr lang="en-US" sz="1800" dirty="0" smtClean="0">
              <a:solidFill>
                <a:srgbClr val="CC6600"/>
              </a:solidFill>
              <a:latin typeface="Arial Black" panose="020B0A04020102020204" pitchFamily="34" charset="0"/>
            </a:endParaRPr>
          </a:p>
          <a:p>
            <a:r>
              <a:rPr lang="en-US" sz="36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PART 3</a:t>
            </a:r>
          </a:p>
          <a:p>
            <a:r>
              <a:rPr lang="en-US" sz="32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Risks/Trends</a:t>
            </a:r>
          </a:p>
        </p:txBody>
      </p:sp>
      <p:sp>
        <p:nvSpPr>
          <p:cNvPr id="4" name="TextBox 3"/>
          <p:cNvSpPr txBox="1"/>
          <p:nvPr/>
        </p:nvSpPr>
        <p:spPr>
          <a:xfrm>
            <a:off x="298451" y="524065"/>
            <a:ext cx="8547098" cy="1311128"/>
          </a:xfrm>
          <a:prstGeom prst="rect">
            <a:avLst/>
          </a:prstGeom>
          <a:noFill/>
        </p:spPr>
        <p:txBody>
          <a:bodyPr wrap="square" rtlCol="0">
            <a:spAutoFit/>
          </a:bodyPr>
          <a:lstStyle/>
          <a:p>
            <a:pPr algn="ctr">
              <a:lnSpc>
                <a:spcPct val="90000"/>
              </a:lnSpc>
            </a:pP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2017 </a:t>
            </a: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USA </a:t>
            </a:r>
          </a:p>
          <a:p>
            <a:pPr algn="ctr">
              <a:lnSpc>
                <a:spcPct val="90000"/>
              </a:lnSpc>
            </a:pP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AIR RESCUE REPORT</a:t>
            </a:r>
          </a:p>
        </p:txBody>
      </p:sp>
    </p:spTree>
    <p:extLst>
      <p:ext uri="{BB962C8B-B14F-4D97-AF65-F5344CB8AC3E}">
        <p14:creationId xmlns:p14="http://schemas.microsoft.com/office/powerpoint/2010/main" val="2891843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9144000" cy="2133600"/>
          </a:xfrm>
        </p:spPr>
        <p:txBody>
          <a:bodyPr/>
          <a:lstStyle/>
          <a:p>
            <a:pPr>
              <a:spcBef>
                <a:spcPct val="50000"/>
              </a:spcBef>
            </a:pPr>
            <a:r>
              <a:rPr lang="en-US" altLang="en-US" sz="2800" b="1" u="sng" dirty="0" smtClean="0">
                <a:solidFill>
                  <a:srgbClr val="FF0000"/>
                </a:solidFill>
                <a:latin typeface="Arial Black" panose="020B0A04020102020204" pitchFamily="34" charset="0"/>
              </a:rPr>
              <a:t>2013 Foreign Incident Update</a:t>
            </a:r>
            <a:r>
              <a:rPr lang="en-US" altLang="en-US" sz="3600" b="1" dirty="0">
                <a:latin typeface="Arial Black" panose="020B0A04020102020204" pitchFamily="34" charset="0"/>
              </a:rPr>
              <a:t/>
            </a:r>
            <a:br>
              <a:rPr lang="en-US" altLang="en-US" sz="3600" b="1" dirty="0">
                <a:latin typeface="Arial Black" panose="020B0A04020102020204" pitchFamily="34" charset="0"/>
              </a:rPr>
            </a:br>
            <a:r>
              <a:rPr lang="en-US" altLang="en-US" sz="3600" b="1" dirty="0" smtClean="0">
                <a:latin typeface="Arial Black" panose="020B0A04020102020204" pitchFamily="34" charset="0"/>
              </a:rPr>
              <a:t>Rescuer Cuts the Wrong Rope</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800" b="1" dirty="0" smtClean="0">
                <a:solidFill>
                  <a:schemeClr val="bg1"/>
                </a:solidFill>
                <a:latin typeface="Arial Black" panose="020B0A04020102020204" pitchFamily="34" charset="0"/>
              </a:rPr>
              <a:t>Climber Dies from Subsequent Fall</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400" b="1" dirty="0" smtClean="0">
                <a:effectLst>
                  <a:outerShdw blurRad="38100" dist="38100" dir="2700000" algn="tl">
                    <a:srgbClr val="808080"/>
                  </a:outerShdw>
                </a:effectLst>
                <a:latin typeface="Arial Black" panose="020B0A04020102020204" pitchFamily="34" charset="0"/>
              </a:rPr>
              <a:t>February 13</a:t>
            </a:r>
            <a:r>
              <a:rPr lang="en-US" altLang="en-US" sz="2400" b="1" dirty="0" smtClean="0">
                <a:solidFill>
                  <a:schemeClr val="bg1"/>
                </a:solidFill>
                <a:effectLst>
                  <a:outerShdw blurRad="38100" dist="38100" dir="2700000" algn="tl">
                    <a:srgbClr val="808080"/>
                  </a:outerShdw>
                </a:effectLst>
                <a:latin typeface="Arial Black" panose="020B0A04020102020204" pitchFamily="34" charset="0"/>
              </a:rPr>
              <a:t>, 2013 – Ben Nevis, Scotland</a:t>
            </a:r>
            <a:endParaRPr lang="en-US" altLang="en-US" sz="2400" b="1" dirty="0">
              <a:solidFill>
                <a:schemeClr val="bg1"/>
              </a:solidFill>
              <a:effectLst>
                <a:outerShdw blurRad="38100" dist="38100" dir="2700000" algn="tl">
                  <a:srgbClr val="808080"/>
                </a:outerShdw>
              </a:effectLst>
              <a:latin typeface="Arial Black" panose="020B0A04020102020204" pitchFamily="34" charset="0"/>
            </a:endParaRPr>
          </a:p>
        </p:txBody>
      </p:sp>
      <p:pic>
        <p:nvPicPr>
          <p:cNvPr id="125956" name="Picture 4" descr="Ben Nevis climber fell to death 'after rescuer cut safety rop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47800" y="2056534"/>
            <a:ext cx="5905500" cy="3686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3600" y="5444836"/>
            <a:ext cx="1301959" cy="261610"/>
          </a:xfrm>
          <a:prstGeom prst="rect">
            <a:avLst/>
          </a:prstGeom>
          <a:noFill/>
        </p:spPr>
        <p:txBody>
          <a:bodyPr wrap="none" rtlCol="0">
            <a:spAutoFit/>
          </a:bodyPr>
          <a:lstStyle/>
          <a:p>
            <a:r>
              <a:rPr lang="en-US" sz="1100" b="1" dirty="0" smtClean="0">
                <a:solidFill>
                  <a:srgbClr val="92D050"/>
                </a:solidFill>
                <a:latin typeface="Arial Black" panose="020B0A04020102020204" pitchFamily="34" charset="0"/>
              </a:rPr>
              <a:t>The Telegraph</a:t>
            </a:r>
            <a:endParaRPr lang="en-US" sz="1100" dirty="0" smtClean="0">
              <a:solidFill>
                <a:srgbClr val="92D050"/>
              </a:solidFill>
              <a:latin typeface="Arial Black" panose="020B0A04020102020204" pitchFamily="34" charset="0"/>
            </a:endParaRPr>
          </a:p>
        </p:txBody>
      </p:sp>
      <p:sp>
        <p:nvSpPr>
          <p:cNvPr id="8" name="Content Placeholder 2"/>
          <p:cNvSpPr>
            <a:spLocks noGrp="1"/>
          </p:cNvSpPr>
          <p:nvPr>
            <p:ph idx="1"/>
          </p:nvPr>
        </p:nvSpPr>
        <p:spPr>
          <a:xfrm>
            <a:off x="685800" y="5825836"/>
            <a:ext cx="7772400" cy="651164"/>
          </a:xfrm>
        </p:spPr>
        <p:txBody>
          <a:bodyPr/>
          <a:lstStyle/>
          <a:p>
            <a:pPr marL="0" indent="0" algn="ctr">
              <a:buNone/>
            </a:pPr>
            <a:r>
              <a:rPr lang="en-US" sz="1800" dirty="0" smtClean="0"/>
              <a:t>A long-overdue </a:t>
            </a:r>
            <a:r>
              <a:rPr lang="en-US" sz="1800" dirty="0"/>
              <a:t>Service Inquiry Report </a:t>
            </a:r>
            <a:r>
              <a:rPr lang="en-US" sz="1800" dirty="0" smtClean="0"/>
              <a:t>was </a:t>
            </a:r>
            <a:r>
              <a:rPr lang="en-US" sz="1800" dirty="0"/>
              <a:t>released </a:t>
            </a:r>
            <a:endParaRPr lang="en-US" sz="1800" dirty="0" smtClean="0"/>
          </a:p>
          <a:p>
            <a:pPr marL="0" indent="0" algn="ctr">
              <a:buNone/>
            </a:pPr>
            <a:r>
              <a:rPr lang="en-US" sz="1800" dirty="0" smtClean="0"/>
              <a:t>by the UK government January 2017.</a:t>
            </a:r>
          </a:p>
        </p:txBody>
      </p:sp>
    </p:spTree>
    <p:extLst>
      <p:ext uri="{BB962C8B-B14F-4D97-AF65-F5344CB8AC3E}">
        <p14:creationId xmlns:p14="http://schemas.microsoft.com/office/powerpoint/2010/main" val="1149697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850" y="4343400"/>
            <a:ext cx="7772400" cy="1828800"/>
          </a:xfrm>
        </p:spPr>
        <p:txBody>
          <a:bodyPr/>
          <a:lstStyle/>
          <a:p>
            <a:pPr marL="0" indent="0">
              <a:buNone/>
            </a:pPr>
            <a:r>
              <a:rPr lang="en-US" sz="2800" dirty="0" smtClean="0"/>
              <a:t>The </a:t>
            </a:r>
            <a:r>
              <a:rPr lang="en-US" sz="2800" dirty="0"/>
              <a:t>incident involved a RAF Sea King that was dispatched to rescue a fallen climber on Ben Nevis in Scotland following </a:t>
            </a:r>
            <a:r>
              <a:rPr lang="en-US" sz="2800" dirty="0" smtClean="0"/>
              <a:t>an </a:t>
            </a:r>
            <a:r>
              <a:rPr lang="en-US" sz="2800" dirty="0"/>
              <a:t>ice climbing fall on lead.</a:t>
            </a:r>
          </a:p>
          <a:p>
            <a:endParaRPr lang="en-US" sz="2800" dirty="0"/>
          </a:p>
        </p:txBody>
      </p:sp>
      <p:pic>
        <p:nvPicPr>
          <p:cNvPr id="144386" name="Picture 2" descr="Climber Mark Phillips died on Ben Nevis (pictured) after it is alleged his rescue rope was cu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38400" y="228600"/>
            <a:ext cx="6038850" cy="3971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02582" y="3802405"/>
            <a:ext cx="1577548" cy="307777"/>
          </a:xfrm>
          <a:prstGeom prst="rect">
            <a:avLst/>
          </a:prstGeom>
          <a:noFill/>
        </p:spPr>
        <p:txBody>
          <a:bodyPr wrap="none" rtlCol="0">
            <a:spAutoFit/>
          </a:bodyPr>
          <a:lstStyle/>
          <a:p>
            <a:r>
              <a:rPr lang="en-US" sz="1400" dirty="0" smtClean="0">
                <a:solidFill>
                  <a:srgbClr val="C1523F"/>
                </a:solidFill>
                <a:latin typeface="Arial Black" panose="020B0A04020102020204" pitchFamily="34" charset="0"/>
              </a:rPr>
              <a:t>The Daily Mail</a:t>
            </a:r>
          </a:p>
        </p:txBody>
      </p:sp>
    </p:spTree>
    <p:extLst>
      <p:ext uri="{BB962C8B-B14F-4D97-AF65-F5344CB8AC3E}">
        <p14:creationId xmlns:p14="http://schemas.microsoft.com/office/powerpoint/2010/main" val="983957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Ben Nevi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5000" y="121515"/>
            <a:ext cx="5410200" cy="43264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8800" y="4038600"/>
            <a:ext cx="1577548" cy="307777"/>
          </a:xfrm>
          <a:prstGeom prst="rect">
            <a:avLst/>
          </a:prstGeom>
          <a:noFill/>
        </p:spPr>
        <p:txBody>
          <a:bodyPr wrap="none" rtlCol="0">
            <a:spAutoFit/>
          </a:bodyPr>
          <a:lstStyle/>
          <a:p>
            <a:r>
              <a:rPr lang="en-US" sz="1400" dirty="0" smtClean="0">
                <a:solidFill>
                  <a:srgbClr val="C1523F"/>
                </a:solidFill>
                <a:latin typeface="Arial Black" panose="020B0A04020102020204" pitchFamily="34" charset="0"/>
              </a:rPr>
              <a:t>The Daily Mail</a:t>
            </a:r>
          </a:p>
        </p:txBody>
      </p:sp>
      <p:sp>
        <p:nvSpPr>
          <p:cNvPr id="4" name="TextBox 3"/>
          <p:cNvSpPr txBox="1"/>
          <p:nvPr/>
        </p:nvSpPr>
        <p:spPr>
          <a:xfrm>
            <a:off x="381000" y="4724400"/>
            <a:ext cx="8458200" cy="1815882"/>
          </a:xfrm>
          <a:prstGeom prst="rect">
            <a:avLst/>
          </a:prstGeom>
          <a:noFill/>
        </p:spPr>
        <p:txBody>
          <a:bodyPr wrap="square" rtlCol="0">
            <a:spAutoFit/>
          </a:bodyPr>
          <a:lstStyle/>
          <a:p>
            <a:pPr algn="ctr"/>
            <a:r>
              <a:rPr lang="en-US" sz="2800" dirty="0">
                <a:solidFill>
                  <a:schemeClr val="bg1"/>
                </a:solidFill>
                <a:latin typeface="Arial Black" panose="020B0A04020102020204" pitchFamily="34" charset="0"/>
              </a:rPr>
              <a:t>Mark Phillips, 51</a:t>
            </a:r>
            <a:r>
              <a:rPr lang="en-US" sz="2800" dirty="0" smtClean="0">
                <a:solidFill>
                  <a:schemeClr val="bg1"/>
                </a:solidFill>
                <a:latin typeface="Arial Black" panose="020B0A04020102020204" pitchFamily="34" charset="0"/>
              </a:rPr>
              <a:t>, </a:t>
            </a:r>
            <a:r>
              <a:rPr lang="en-US" sz="2800" dirty="0">
                <a:solidFill>
                  <a:schemeClr val="bg1"/>
                </a:solidFill>
                <a:latin typeface="Arial Black" panose="020B0A04020102020204" pitchFamily="34" charset="0"/>
              </a:rPr>
              <a:t>was climbing with a friend when he fell </a:t>
            </a:r>
            <a:r>
              <a:rPr lang="en-US" sz="2800" dirty="0" smtClean="0">
                <a:solidFill>
                  <a:schemeClr val="bg1"/>
                </a:solidFill>
                <a:latin typeface="Arial Black" panose="020B0A04020102020204" pitchFamily="34" charset="0"/>
              </a:rPr>
              <a:t>160 ft on the </a:t>
            </a:r>
            <a:r>
              <a:rPr lang="en-US" sz="2800" dirty="0">
                <a:solidFill>
                  <a:schemeClr val="bg1"/>
                </a:solidFill>
                <a:latin typeface="Arial Black" panose="020B0A04020102020204" pitchFamily="34" charset="0"/>
              </a:rPr>
              <a:t>north face of the </a:t>
            </a:r>
            <a:r>
              <a:rPr lang="en-US" sz="2800" dirty="0" smtClean="0">
                <a:solidFill>
                  <a:schemeClr val="bg1"/>
                </a:solidFill>
                <a:latin typeface="Arial Black" panose="020B0A04020102020204" pitchFamily="34" charset="0"/>
              </a:rPr>
              <a:t>4,406 ft peak, </a:t>
            </a:r>
            <a:br>
              <a:rPr lang="en-US" sz="2800" dirty="0" smtClean="0">
                <a:solidFill>
                  <a:schemeClr val="bg1"/>
                </a:solidFill>
                <a:latin typeface="Arial Black" panose="020B0A04020102020204" pitchFamily="34" charset="0"/>
              </a:rPr>
            </a:br>
            <a:r>
              <a:rPr lang="en-US" sz="2800" dirty="0" smtClean="0">
                <a:solidFill>
                  <a:schemeClr val="bg1"/>
                </a:solidFill>
                <a:latin typeface="Arial Black" panose="020B0A04020102020204" pitchFamily="34" charset="0"/>
              </a:rPr>
              <a:t>suffering </a:t>
            </a:r>
            <a:r>
              <a:rPr lang="en-US" sz="2800" dirty="0">
                <a:solidFill>
                  <a:schemeClr val="bg1"/>
                </a:solidFill>
                <a:latin typeface="Arial Black" panose="020B0A04020102020204" pitchFamily="34" charset="0"/>
              </a:rPr>
              <a:t>serious head </a:t>
            </a:r>
            <a:r>
              <a:rPr lang="en-US" sz="2800" dirty="0" smtClean="0">
                <a:solidFill>
                  <a:schemeClr val="bg1"/>
                </a:solidFill>
                <a:latin typeface="Arial Black" panose="020B0A04020102020204" pitchFamily="34" charset="0"/>
              </a:rPr>
              <a:t>injuries.</a:t>
            </a:r>
          </a:p>
        </p:txBody>
      </p:sp>
    </p:spTree>
    <p:extLst>
      <p:ext uri="{BB962C8B-B14F-4D97-AF65-F5344CB8AC3E}">
        <p14:creationId xmlns:p14="http://schemas.microsoft.com/office/powerpoint/2010/main" val="1218693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381000"/>
            <a:ext cx="5257800" cy="5715000"/>
          </a:xfrm>
        </p:spPr>
        <p:txBody>
          <a:bodyPr/>
          <a:lstStyle/>
          <a:p>
            <a:pPr algn="r">
              <a:buNone/>
            </a:pPr>
            <a:r>
              <a:rPr lang="en-US" dirty="0" smtClean="0"/>
              <a:t>A rescue helicopter from RAF </a:t>
            </a:r>
            <a:r>
              <a:rPr lang="en-US" dirty="0" err="1" smtClean="0"/>
              <a:t>Lossiemouth</a:t>
            </a:r>
            <a:r>
              <a:rPr lang="en-US" dirty="0" smtClean="0"/>
              <a:t> was trying to get him on board when the safety rope was severed before he had been secured </a:t>
            </a:r>
          </a:p>
          <a:p>
            <a:pPr algn="r"/>
            <a:endParaRPr lang="en-US" dirty="0" smtClean="0"/>
          </a:p>
          <a:p>
            <a:pPr algn="r">
              <a:buNone/>
            </a:pPr>
            <a:r>
              <a:rPr lang="en-US" dirty="0" smtClean="0"/>
              <a:t>The victim fell hundreds of feet to his death. </a:t>
            </a:r>
          </a:p>
        </p:txBody>
      </p:sp>
      <p:pic>
        <p:nvPicPr>
          <p:cNvPr id="4" name="Picture 2" descr="aMark Philllips (pictured) died after his safety wire was apparently cut when he was being rescued by an RAF Sea Ki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2133600"/>
            <a:ext cx="3135549" cy="433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88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772400" cy="5715000"/>
          </a:xfrm>
        </p:spPr>
        <p:txBody>
          <a:bodyPr/>
          <a:lstStyle/>
          <a:p>
            <a:pPr marL="3175" indent="-3175" algn="ctr">
              <a:buNone/>
            </a:pPr>
            <a:r>
              <a:rPr lang="en-US" sz="3600" dirty="0" smtClean="0"/>
              <a:t>“The </a:t>
            </a:r>
            <a:r>
              <a:rPr lang="en-US" sz="3600" dirty="0"/>
              <a:t>Press and Journal newspaper reported that </a:t>
            </a:r>
            <a:r>
              <a:rPr lang="en-US" sz="3600" i="1" u="sng" dirty="0"/>
              <a:t>there were </a:t>
            </a:r>
            <a:r>
              <a:rPr lang="en-US" sz="3600" i="1" u="sng" dirty="0" smtClean="0"/>
              <a:t>‘tense </a:t>
            </a:r>
            <a:r>
              <a:rPr lang="en-US" sz="3600" i="1" u="sng" dirty="0"/>
              <a:t>radio </a:t>
            </a:r>
            <a:r>
              <a:rPr lang="en-US" sz="3600" i="1" u="sng" dirty="0" smtClean="0"/>
              <a:t>exchanges’ </a:t>
            </a:r>
            <a:r>
              <a:rPr lang="en-US" sz="3600" i="1" u="sng" dirty="0"/>
              <a:t>between the groups involved in the rescue in the moments before and after </a:t>
            </a:r>
            <a:r>
              <a:rPr lang="en-US" sz="3600" i="1" u="sng" dirty="0" smtClean="0"/>
              <a:t>Mr. </a:t>
            </a:r>
            <a:r>
              <a:rPr lang="en-US" sz="3600" i="1" u="sng" dirty="0"/>
              <a:t>Phillips fell, </a:t>
            </a:r>
            <a:r>
              <a:rPr lang="en-US" sz="3600" dirty="0"/>
              <a:t>followed by an order for radio silence</a:t>
            </a:r>
            <a:r>
              <a:rPr lang="en-US" sz="3600" dirty="0" smtClean="0"/>
              <a:t>.” </a:t>
            </a:r>
            <a:r>
              <a:rPr lang="en-US" sz="2400" dirty="0" smtClean="0"/>
              <a:t>(The Telegraph) </a:t>
            </a:r>
            <a:endParaRPr lang="en-US" sz="3600" dirty="0"/>
          </a:p>
        </p:txBody>
      </p:sp>
    </p:spTree>
    <p:extLst>
      <p:ext uri="{BB962C8B-B14F-4D97-AF65-F5344CB8AC3E}">
        <p14:creationId xmlns:p14="http://schemas.microsoft.com/office/powerpoint/2010/main" val="3007188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343400" cy="4114800"/>
          </a:xfrm>
        </p:spPr>
        <p:txBody>
          <a:bodyPr/>
          <a:lstStyle/>
          <a:p>
            <a:pPr marL="0" lvl="0" indent="0">
              <a:buNone/>
            </a:pPr>
            <a:r>
              <a:rPr lang="en-US" dirty="0" smtClean="0"/>
              <a:t>Contributing Cause Summary*:</a:t>
            </a:r>
          </a:p>
          <a:p>
            <a:pPr lvl="0"/>
            <a:r>
              <a:rPr lang="en-US" sz="2400" i="1" u="sng" dirty="0" smtClean="0"/>
              <a:t>The </a:t>
            </a:r>
            <a:r>
              <a:rPr lang="en-US" sz="2400" i="1" u="sng" dirty="0"/>
              <a:t>winchman (hoist rescuer) verbally "expressed concern at the complexity of the rescue" </a:t>
            </a:r>
            <a:r>
              <a:rPr lang="en-US" sz="2400" dirty="0"/>
              <a:t>to the flight crew raising the option of involving the ground rescue </a:t>
            </a:r>
            <a:r>
              <a:rPr lang="en-US" sz="2400" dirty="0" smtClean="0"/>
              <a:t>team.</a:t>
            </a:r>
            <a:endParaRPr lang="en-US" sz="2400" dirty="0"/>
          </a:p>
          <a:p>
            <a:pPr lvl="0"/>
            <a:r>
              <a:rPr lang="en-US" sz="2400" i="1" u="sng" dirty="0"/>
              <a:t>Complexity of the rope system encountered by the winchman </a:t>
            </a:r>
            <a:r>
              <a:rPr lang="en-US" sz="2400" dirty="0"/>
              <a:t>upon reaching the accident </a:t>
            </a:r>
            <a:r>
              <a:rPr lang="en-US" sz="2400" dirty="0" smtClean="0"/>
              <a:t>scene.</a:t>
            </a:r>
            <a:endParaRPr lang="en-US" sz="2400" dirty="0"/>
          </a:p>
        </p:txBody>
      </p:sp>
      <p:sp>
        <p:nvSpPr>
          <p:cNvPr id="4" name="TextBox 3"/>
          <p:cNvSpPr txBox="1"/>
          <p:nvPr/>
        </p:nvSpPr>
        <p:spPr>
          <a:xfrm>
            <a:off x="457200" y="6425640"/>
            <a:ext cx="7520713" cy="307777"/>
          </a:xfrm>
          <a:prstGeom prst="rect">
            <a:avLst/>
          </a:prstGeom>
          <a:noFill/>
        </p:spPr>
        <p:txBody>
          <a:bodyPr wrap="none" rtlCol="0">
            <a:spAutoFit/>
          </a:bodyPr>
          <a:lstStyle/>
          <a:p>
            <a:r>
              <a:rPr lang="en-US" sz="1400" dirty="0" smtClean="0">
                <a:solidFill>
                  <a:schemeClr val="bg1"/>
                </a:solidFill>
                <a:latin typeface="Arial Black" panose="020B0A04020102020204" pitchFamily="34" charset="0"/>
              </a:rPr>
              <a:t>*Courtesy Ken Phillips; former MRA ICAR Air Rescue Commission delegate</a:t>
            </a:r>
          </a:p>
        </p:txBody>
      </p:sp>
      <p:pic>
        <p:nvPicPr>
          <p:cNvPr id="14643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381000"/>
            <a:ext cx="3888606"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7570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077200" cy="5867400"/>
          </a:xfrm>
        </p:spPr>
        <p:txBody>
          <a:bodyPr/>
          <a:lstStyle/>
          <a:p>
            <a:pPr marL="0" lvl="0" indent="0">
              <a:buNone/>
            </a:pPr>
            <a:r>
              <a:rPr lang="en-US" dirty="0" smtClean="0"/>
              <a:t>Contributing </a:t>
            </a:r>
            <a:br>
              <a:rPr lang="en-US" dirty="0" smtClean="0"/>
            </a:br>
            <a:r>
              <a:rPr lang="en-US" dirty="0" smtClean="0"/>
              <a:t>Cause Summary*:</a:t>
            </a:r>
          </a:p>
          <a:p>
            <a:pPr lvl="0"/>
            <a:endParaRPr lang="en-US" sz="2400" dirty="0" smtClean="0"/>
          </a:p>
          <a:p>
            <a:pPr lvl="0"/>
            <a:r>
              <a:rPr lang="en-US" sz="2800" dirty="0" smtClean="0"/>
              <a:t>Investigative </a:t>
            </a:r>
            <a:r>
              <a:rPr lang="en-US" sz="2800" dirty="0"/>
              <a:t>conclusion of </a:t>
            </a:r>
            <a:r>
              <a:rPr lang="en-US" sz="2800" i="1" u="sng" dirty="0"/>
              <a:t>winchman feeling a "perceived pressure to perform" </a:t>
            </a:r>
          </a:p>
          <a:p>
            <a:pPr lvl="0"/>
            <a:r>
              <a:rPr lang="en-US" sz="2800" dirty="0"/>
              <a:t>Failure to follow pre-existing established procedural sequence of </a:t>
            </a:r>
            <a:endParaRPr lang="en-US" sz="2800" dirty="0" smtClean="0"/>
          </a:p>
          <a:p>
            <a:pPr lvl="1"/>
            <a:r>
              <a:rPr lang="en-US" sz="2400" b="1" i="1" u="sng" dirty="0" smtClean="0"/>
              <a:t>Strop</a:t>
            </a:r>
            <a:r>
              <a:rPr lang="en-US" sz="2400" dirty="0" smtClean="0"/>
              <a:t> </a:t>
            </a:r>
            <a:r>
              <a:rPr lang="en-US" sz="2400" dirty="0"/>
              <a:t>(placed on casualty</a:t>
            </a:r>
            <a:r>
              <a:rPr lang="en-US" sz="2400" dirty="0" smtClean="0"/>
              <a:t>)</a:t>
            </a:r>
          </a:p>
          <a:p>
            <a:pPr lvl="1"/>
            <a:r>
              <a:rPr lang="en-US" sz="2400" b="1" i="1" u="sng" dirty="0" smtClean="0"/>
              <a:t>Connect</a:t>
            </a:r>
            <a:r>
              <a:rPr lang="en-US" sz="2400" dirty="0" smtClean="0"/>
              <a:t> </a:t>
            </a:r>
            <a:r>
              <a:rPr lang="en-US" sz="2400" dirty="0"/>
              <a:t>(strop to hoist hook</a:t>
            </a:r>
            <a:r>
              <a:rPr lang="en-US" sz="2400" dirty="0" smtClean="0"/>
              <a:t>)</a:t>
            </a:r>
          </a:p>
          <a:p>
            <a:pPr lvl="1"/>
            <a:r>
              <a:rPr lang="en-US" sz="2400" b="1" i="1" u="sng" dirty="0" smtClean="0"/>
              <a:t>Cut</a:t>
            </a:r>
            <a:r>
              <a:rPr lang="en-US" sz="2400" b="1" dirty="0" smtClean="0"/>
              <a:t> </a:t>
            </a:r>
            <a:r>
              <a:rPr lang="en-US" sz="2400" dirty="0"/>
              <a:t>(ropes attached to casualty)"</a:t>
            </a:r>
          </a:p>
          <a:p>
            <a:endParaRPr lang="en-US" sz="2800" dirty="0"/>
          </a:p>
        </p:txBody>
      </p:sp>
      <p:sp>
        <p:nvSpPr>
          <p:cNvPr id="5" name="TextBox 4"/>
          <p:cNvSpPr txBox="1"/>
          <p:nvPr/>
        </p:nvSpPr>
        <p:spPr>
          <a:xfrm>
            <a:off x="457200" y="6425640"/>
            <a:ext cx="7520713" cy="307777"/>
          </a:xfrm>
          <a:prstGeom prst="rect">
            <a:avLst/>
          </a:prstGeom>
          <a:noFill/>
        </p:spPr>
        <p:txBody>
          <a:bodyPr wrap="none" rtlCol="0">
            <a:spAutoFit/>
          </a:bodyPr>
          <a:lstStyle/>
          <a:p>
            <a:r>
              <a:rPr lang="en-US" sz="1400" dirty="0" smtClean="0">
                <a:solidFill>
                  <a:schemeClr val="bg1"/>
                </a:solidFill>
                <a:latin typeface="Arial Black" panose="020B0A04020102020204" pitchFamily="34" charset="0"/>
              </a:rPr>
              <a:t>*Courtesy Ken Phillips; former MRA ICAR Air Rescue Commission delegate</a:t>
            </a:r>
          </a:p>
        </p:txBody>
      </p:sp>
    </p:spTree>
    <p:extLst>
      <p:ext uri="{BB962C8B-B14F-4D97-AF65-F5344CB8AC3E}">
        <p14:creationId xmlns:p14="http://schemas.microsoft.com/office/powerpoint/2010/main" val="1554454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772400" cy="4114800"/>
          </a:xfrm>
        </p:spPr>
        <p:txBody>
          <a:bodyPr/>
          <a:lstStyle/>
          <a:p>
            <a:pPr marL="0" lvl="0" indent="0">
              <a:buNone/>
            </a:pPr>
            <a:r>
              <a:rPr lang="en-US" dirty="0" smtClean="0"/>
              <a:t>Contributing Cause Summary:</a:t>
            </a:r>
          </a:p>
          <a:p>
            <a:r>
              <a:rPr lang="en-US" sz="2400" dirty="0"/>
              <a:t>The Winchman reached down and took out his J-knife. He took hold of </a:t>
            </a:r>
            <a:r>
              <a:rPr lang="en-US" sz="2400" dirty="0" smtClean="0"/>
              <a:t>the yellow </a:t>
            </a:r>
            <a:r>
              <a:rPr lang="en-US" sz="2400" dirty="0"/>
              <a:t>rope at the Casualty's shoulders and looking at the 2nd Climber, mimed </a:t>
            </a:r>
            <a:r>
              <a:rPr lang="en-US" sz="2400" dirty="0" smtClean="0"/>
              <a:t>the </a:t>
            </a:r>
            <a:r>
              <a:rPr lang="en-US" sz="2400" dirty="0"/>
              <a:t>action of cutting the rope while shouting to ask </a:t>
            </a:r>
            <a:r>
              <a:rPr lang="en-US" sz="2400" i="1" dirty="0"/>
              <a:t>permission </a:t>
            </a:r>
            <a:r>
              <a:rPr lang="en-US" sz="2400" dirty="0"/>
              <a:t>to cut. </a:t>
            </a:r>
            <a:endParaRPr lang="en-US" sz="2400" dirty="0" smtClean="0"/>
          </a:p>
          <a:p>
            <a:r>
              <a:rPr lang="en-US" sz="2400" dirty="0" smtClean="0"/>
              <a:t>Unable </a:t>
            </a:r>
            <a:r>
              <a:rPr lang="en-US" sz="2400" dirty="0"/>
              <a:t>to hear the </a:t>
            </a:r>
            <a:r>
              <a:rPr lang="en-US" sz="2400" dirty="0" err="1"/>
              <a:t>W2</a:t>
            </a:r>
            <a:r>
              <a:rPr lang="en-US" sz="2400" dirty="0"/>
              <a:t>, </a:t>
            </a:r>
            <a:r>
              <a:rPr lang="en-US" sz="2400" dirty="0" err="1" smtClean="0"/>
              <a:t>W4</a:t>
            </a:r>
            <a:r>
              <a:rPr lang="en-US" sz="2400" dirty="0" smtClean="0"/>
              <a:t> Winchman due to the </a:t>
            </a:r>
            <a:r>
              <a:rPr lang="en-US" sz="2400" i="1" dirty="0" smtClean="0"/>
              <a:t>noise </a:t>
            </a:r>
            <a:r>
              <a:rPr lang="en-US" sz="2400" dirty="0" smtClean="0"/>
              <a:t>of the helicopter the 2nd Climber assumed that he was being asked to confirm that he was secure before any ropes were cut. Accordingly, he gave a thumbs-up to indicate that he was safe; a response the Winchman did not recall seeing. </a:t>
            </a:r>
          </a:p>
        </p:txBody>
      </p:sp>
    </p:spTree>
    <p:extLst>
      <p:ext uri="{BB962C8B-B14F-4D97-AF65-F5344CB8AC3E}">
        <p14:creationId xmlns:p14="http://schemas.microsoft.com/office/powerpoint/2010/main" val="3553877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CARNGQ9G from Ventura Cty Sheriff"/>
          <p:cNvPicPr>
            <a:picLocks noGrp="1" noChangeAspect="1"/>
          </p:cNvPicPr>
          <p:nvPr isPhoto="1"/>
        </p:nvPicPr>
        <p:blipFill>
          <a:blip r:embed="rId2" cstate="email">
            <a:lum/>
            <a:extLst>
              <a:ext uri="{28A0092B-C50C-407E-A947-70E740481C1C}">
                <a14:useLocalDpi xmlns:a14="http://schemas.microsoft.com/office/drawing/2010/main" val="0"/>
              </a:ext>
            </a:extLst>
          </a:blip>
          <a:stretch>
            <a:fillRect/>
          </a:stretch>
        </p:blipFill>
        <p:spPr>
          <a:xfrm>
            <a:off x="9525" y="152400"/>
            <a:ext cx="4692831" cy="6629400"/>
          </a:xfrm>
          <a:prstGeom prst="rect">
            <a:avLst/>
          </a:prstGeom>
          <a:noFill/>
          <a:ln>
            <a:noFill/>
          </a:ln>
        </p:spPr>
      </p:pic>
      <p:sp>
        <p:nvSpPr>
          <p:cNvPr id="3" name="TextBox 2"/>
          <p:cNvSpPr txBox="1"/>
          <p:nvPr/>
        </p:nvSpPr>
        <p:spPr>
          <a:xfrm>
            <a:off x="5029200" y="2286000"/>
            <a:ext cx="3886200" cy="4124206"/>
          </a:xfrm>
          <a:prstGeom prst="rect">
            <a:avLst/>
          </a:prstGeom>
          <a:noFill/>
        </p:spPr>
        <p:txBody>
          <a:bodyPr wrap="square" rtlCol="0">
            <a:spAutoFit/>
          </a:bodyPr>
          <a:lstStyle/>
          <a:p>
            <a:r>
              <a:rPr lang="en-US" sz="3600" u="sng" dirty="0" smtClean="0">
                <a:solidFill>
                  <a:srgbClr val="CC6600"/>
                </a:solidFill>
                <a:latin typeface="Arial Black" panose="020B0A04020102020204" pitchFamily="34" charset="0"/>
              </a:rPr>
              <a:t>PART 1</a:t>
            </a:r>
          </a:p>
          <a:p>
            <a:r>
              <a:rPr lang="en-US" sz="3200" dirty="0" smtClean="0">
                <a:solidFill>
                  <a:srgbClr val="CC6600"/>
                </a:solidFill>
                <a:latin typeface="Arial Black" panose="020B0A04020102020204" pitchFamily="34" charset="0"/>
              </a:rPr>
              <a:t>Accidents - USA</a:t>
            </a:r>
            <a:endParaRPr lang="en-US" sz="1600" dirty="0" smtClean="0">
              <a:solidFill>
                <a:srgbClr val="CC6600"/>
              </a:solidFill>
              <a:latin typeface="Arial Black" panose="020B0A04020102020204" pitchFamily="34" charset="0"/>
            </a:endParaRPr>
          </a:p>
          <a:p>
            <a:endParaRPr lang="en-US" sz="1800" dirty="0" smtClean="0">
              <a:solidFill>
                <a:srgbClr val="CC6600"/>
              </a:solidFill>
              <a:latin typeface="Arial Black" panose="020B0A04020102020204" pitchFamily="34" charset="0"/>
            </a:endParaRPr>
          </a:p>
          <a:p>
            <a:r>
              <a:rPr lang="en-US" sz="36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PART 2</a:t>
            </a:r>
          </a:p>
          <a:p>
            <a:r>
              <a:rPr lang="en-US" sz="32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Accidents - </a:t>
            </a:r>
            <a:r>
              <a:rPr lang="en-US" sz="28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other</a:t>
            </a:r>
          </a:p>
          <a:p>
            <a:endParaRPr lang="en-US" sz="36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endParaRPr>
          </a:p>
          <a:p>
            <a:r>
              <a:rPr lang="en-US" sz="36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PART 3</a:t>
            </a:r>
          </a:p>
          <a:p>
            <a:r>
              <a:rPr lang="en-US" sz="32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Risks/Trends</a:t>
            </a:r>
          </a:p>
        </p:txBody>
      </p:sp>
      <p:sp>
        <p:nvSpPr>
          <p:cNvPr id="4" name="TextBox 3"/>
          <p:cNvSpPr txBox="1"/>
          <p:nvPr/>
        </p:nvSpPr>
        <p:spPr>
          <a:xfrm>
            <a:off x="298451" y="524065"/>
            <a:ext cx="8547098" cy="1311128"/>
          </a:xfrm>
          <a:prstGeom prst="rect">
            <a:avLst/>
          </a:prstGeom>
          <a:noFill/>
        </p:spPr>
        <p:txBody>
          <a:bodyPr wrap="square" rtlCol="0">
            <a:spAutoFit/>
          </a:bodyPr>
          <a:lstStyle/>
          <a:p>
            <a:pPr algn="ctr">
              <a:lnSpc>
                <a:spcPct val="90000"/>
              </a:lnSpc>
            </a:pP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2017 </a:t>
            </a: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USA </a:t>
            </a:r>
          </a:p>
          <a:p>
            <a:pPr algn="ctr">
              <a:lnSpc>
                <a:spcPct val="90000"/>
              </a:lnSpc>
            </a:pP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AIR RESCUE REPORT</a:t>
            </a:r>
          </a:p>
        </p:txBody>
      </p:sp>
    </p:spTree>
    <p:extLst>
      <p:ext uri="{BB962C8B-B14F-4D97-AF65-F5344CB8AC3E}">
        <p14:creationId xmlns:p14="http://schemas.microsoft.com/office/powerpoint/2010/main" val="2079275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772400" cy="4114800"/>
          </a:xfrm>
        </p:spPr>
        <p:txBody>
          <a:bodyPr/>
          <a:lstStyle/>
          <a:p>
            <a:r>
              <a:rPr lang="en-US" sz="2400" dirty="0" smtClean="0"/>
              <a:t>Twice </a:t>
            </a:r>
            <a:r>
              <a:rPr lang="en-US" sz="2400" dirty="0"/>
              <a:t>before he </a:t>
            </a:r>
            <a:r>
              <a:rPr lang="en-US" sz="2400" dirty="0" smtClean="0"/>
              <a:t>left the </a:t>
            </a:r>
            <a:r>
              <a:rPr lang="en-US" sz="2400" dirty="0"/>
              <a:t>helicopter, the Winchman stated that his intention was to place the strops on </a:t>
            </a:r>
            <a:r>
              <a:rPr lang="en-US" sz="2400" dirty="0" smtClean="0"/>
              <a:t>the Casualty </a:t>
            </a:r>
            <a:r>
              <a:rPr lang="en-US" sz="2400" dirty="0"/>
              <a:t>connect the strops to the winch hook and then cut the ropes. This was not </a:t>
            </a:r>
            <a:r>
              <a:rPr lang="en-US" sz="2400" dirty="0" smtClean="0"/>
              <a:t>the sequence </a:t>
            </a:r>
            <a:r>
              <a:rPr lang="en-US" sz="2400" dirty="0"/>
              <a:t>that he followed.</a:t>
            </a:r>
            <a:endParaRPr lang="en-US" sz="2400" dirty="0" smtClean="0"/>
          </a:p>
          <a:p>
            <a:r>
              <a:rPr lang="en-US" sz="2400" dirty="0" smtClean="0"/>
              <a:t>Having received what he considered to be a nod of approval he believed he had been given clearance to cut the yellow rope by the 2nd Climber, which he proceed to do. The tension went immediately from the yellow rope and the Casualty fell. The Winchman attempted to grab </a:t>
            </a:r>
            <a:r>
              <a:rPr lang="en-US" sz="2400" dirty="0" err="1" smtClean="0"/>
              <a:t>tl1e</a:t>
            </a:r>
            <a:r>
              <a:rPr lang="en-US" sz="2400" dirty="0" smtClean="0"/>
              <a:t> strop but was unable to; the Casualty slid down the snow pack, over several ledges and came to rest several hundred feet below.</a:t>
            </a:r>
            <a:endParaRPr lang="en-US" sz="2400" dirty="0"/>
          </a:p>
        </p:txBody>
      </p:sp>
    </p:spTree>
    <p:extLst>
      <p:ext uri="{BB962C8B-B14F-4D97-AF65-F5344CB8AC3E}">
        <p14:creationId xmlns:p14="http://schemas.microsoft.com/office/powerpoint/2010/main" val="2263007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aerossurance.com/wp-content/uploads/2017/04/na107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2209800"/>
            <a:ext cx="7796997" cy="3886200"/>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noGrp="1" noChangeArrowheads="1"/>
          </p:cNvSpPr>
          <p:nvPr>
            <p:ph type="title"/>
          </p:nvPr>
        </p:nvSpPr>
        <p:spPr>
          <a:xfrm>
            <a:off x="0" y="76200"/>
            <a:ext cx="9144000" cy="2133600"/>
          </a:xfrm>
        </p:spPr>
        <p:txBody>
          <a:bodyPr/>
          <a:lstStyle/>
          <a:p>
            <a:pPr>
              <a:spcBef>
                <a:spcPct val="50000"/>
              </a:spcBef>
            </a:pPr>
            <a:r>
              <a:rPr lang="en-US" altLang="en-US" sz="2800" b="1" u="sng" dirty="0" smtClean="0">
                <a:solidFill>
                  <a:srgbClr val="FF0000"/>
                </a:solidFill>
                <a:latin typeface="Arial Black" panose="020B0A04020102020204" pitchFamily="34" charset="0"/>
              </a:rPr>
              <a:t>2016 Foreign Incident Update</a:t>
            </a:r>
            <a:r>
              <a:rPr lang="en-US" altLang="en-US" sz="3600" b="1" dirty="0">
                <a:latin typeface="Arial Black" panose="020B0A04020102020204" pitchFamily="34" charset="0"/>
              </a:rPr>
              <a:t/>
            </a:r>
            <a:br>
              <a:rPr lang="en-US" altLang="en-US" sz="3600" b="1" dirty="0">
                <a:latin typeface="Arial Black" panose="020B0A04020102020204" pitchFamily="34" charset="0"/>
              </a:rPr>
            </a:br>
            <a:r>
              <a:rPr lang="en-US" altLang="en-US" sz="3600" b="1" dirty="0" smtClean="0">
                <a:latin typeface="Arial Black" panose="020B0A04020102020204" pitchFamily="34" charset="0"/>
              </a:rPr>
              <a:t>Rescuer Impacted by Main Rotor</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800" b="1" dirty="0" smtClean="0">
                <a:solidFill>
                  <a:schemeClr val="bg1"/>
                </a:solidFill>
                <a:latin typeface="Arial Black" panose="020B0A04020102020204" pitchFamily="34" charset="0"/>
              </a:rPr>
              <a:t>Hoist Rescue from Grounded Cargo Ship</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400" b="1" dirty="0" smtClean="0">
                <a:effectLst>
                  <a:outerShdw blurRad="38100" dist="38100" dir="2700000" algn="tl">
                    <a:srgbClr val="808080"/>
                  </a:outerShdw>
                </a:effectLst>
                <a:latin typeface="Arial Black" panose="020B0A04020102020204" pitchFamily="34" charset="0"/>
              </a:rPr>
              <a:t>March 11</a:t>
            </a:r>
            <a:r>
              <a:rPr lang="en-US" altLang="en-US" sz="2400" b="1" dirty="0" smtClean="0">
                <a:solidFill>
                  <a:schemeClr val="bg1"/>
                </a:solidFill>
                <a:effectLst>
                  <a:outerShdw blurRad="38100" dist="38100" dir="2700000" algn="tl">
                    <a:srgbClr val="808080"/>
                  </a:outerShdw>
                </a:effectLst>
                <a:latin typeface="Arial Black" panose="020B0A04020102020204" pitchFamily="34" charset="0"/>
              </a:rPr>
              <a:t>, 2016 – </a:t>
            </a:r>
            <a:r>
              <a:rPr lang="en-US" altLang="en-US" sz="2400" b="1" dirty="0" err="1" smtClean="0">
                <a:solidFill>
                  <a:schemeClr val="bg1"/>
                </a:solidFill>
                <a:effectLst>
                  <a:outerShdw blurRad="38100" dist="38100" dir="2700000" algn="tl">
                    <a:srgbClr val="808080"/>
                  </a:outerShdw>
                </a:effectLst>
                <a:latin typeface="Arial Black" panose="020B0A04020102020204" pitchFamily="34" charset="0"/>
              </a:rPr>
              <a:t>Taipai</a:t>
            </a:r>
            <a:r>
              <a:rPr lang="en-US" altLang="en-US" sz="2400" b="1" dirty="0" smtClean="0">
                <a:solidFill>
                  <a:schemeClr val="bg1"/>
                </a:solidFill>
                <a:effectLst>
                  <a:outerShdw blurRad="38100" dist="38100" dir="2700000" algn="tl">
                    <a:srgbClr val="808080"/>
                  </a:outerShdw>
                </a:effectLst>
                <a:latin typeface="Arial Black" panose="020B0A04020102020204" pitchFamily="34" charset="0"/>
              </a:rPr>
              <a:t>, Taiwan</a:t>
            </a:r>
            <a:endParaRPr lang="en-US" altLang="en-US" sz="2400" b="1" dirty="0">
              <a:solidFill>
                <a:schemeClr val="bg1"/>
              </a:solidFill>
              <a:effectLst>
                <a:outerShdw blurRad="38100" dist="38100" dir="2700000" algn="tl">
                  <a:srgbClr val="808080"/>
                </a:outerShdw>
              </a:effectLst>
              <a:latin typeface="Arial Black" panose="020B0A04020102020204" pitchFamily="34" charset="0"/>
            </a:endParaRPr>
          </a:p>
        </p:txBody>
      </p:sp>
      <p:sp>
        <p:nvSpPr>
          <p:cNvPr id="2" name="TextBox 1"/>
          <p:cNvSpPr txBox="1"/>
          <p:nvPr/>
        </p:nvSpPr>
        <p:spPr>
          <a:xfrm>
            <a:off x="5706914" y="5715000"/>
            <a:ext cx="2600392" cy="261610"/>
          </a:xfrm>
          <a:prstGeom prst="rect">
            <a:avLst/>
          </a:prstGeom>
          <a:noFill/>
        </p:spPr>
        <p:txBody>
          <a:bodyPr wrap="none" rtlCol="0">
            <a:spAutoFit/>
          </a:bodyPr>
          <a:lstStyle/>
          <a:p>
            <a:r>
              <a:rPr lang="en-US" sz="1100" b="1" dirty="0" smtClean="0">
                <a:solidFill>
                  <a:schemeClr val="bg1"/>
                </a:solidFill>
                <a:latin typeface="Arial Black" panose="020B0A04020102020204" pitchFamily="34" charset="0"/>
              </a:rPr>
              <a:t>Taiwan Aviation Safety Council</a:t>
            </a:r>
            <a:endParaRPr lang="en-US" sz="1100"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2338670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90800"/>
            <a:ext cx="8229600" cy="2819400"/>
          </a:xfrm>
        </p:spPr>
        <p:txBody>
          <a:bodyPr/>
          <a:lstStyle/>
          <a:p>
            <a:pPr marL="0" indent="0" algn="r">
              <a:buNone/>
            </a:pPr>
            <a:r>
              <a:rPr lang="en-US" sz="2800" dirty="0"/>
              <a:t>The Aviation Safety Council (</a:t>
            </a:r>
            <a:r>
              <a:rPr lang="en-US" sz="2800" dirty="0">
                <a:hlinkClick r:id="rId2" tooltip="ASC"/>
              </a:rPr>
              <a:t>ASC</a:t>
            </a:r>
            <a:r>
              <a:rPr lang="en-US" sz="2800" dirty="0"/>
              <a:t>) of Taiwan has issued its </a:t>
            </a:r>
            <a:r>
              <a:rPr lang="en-US" sz="2800" dirty="0">
                <a:hlinkClick r:id="rId3"/>
              </a:rPr>
              <a:t>investigation report</a:t>
            </a:r>
            <a:r>
              <a:rPr lang="en-US" sz="2800" dirty="0"/>
              <a:t> (</a:t>
            </a:r>
            <a:r>
              <a:rPr lang="en-US" sz="2800" dirty="0">
                <a:hlinkClick r:id="rId4"/>
              </a:rPr>
              <a:t>in Chinese</a:t>
            </a:r>
            <a:r>
              <a:rPr lang="en-US" sz="2800" dirty="0"/>
              <a:t> apart from an Executive Summary) into a fatal Survivable Water Impact (</a:t>
            </a:r>
            <a:r>
              <a:rPr lang="en-US" sz="2800" dirty="0" err="1"/>
              <a:t>SWI</a:t>
            </a:r>
            <a:r>
              <a:rPr lang="en-US" sz="2800" dirty="0"/>
              <a:t>) accident on 11 March 2016 involving </a:t>
            </a:r>
            <a:r>
              <a:rPr lang="en-US" sz="2800" dirty="0">
                <a:hlinkClick r:id="rId5" tooltip="NASC"/>
              </a:rPr>
              <a:t>National Airborne Service Corps</a:t>
            </a:r>
            <a:r>
              <a:rPr lang="en-US" sz="2800" dirty="0"/>
              <a:t> (</a:t>
            </a:r>
            <a:r>
              <a:rPr lang="en-US" sz="2800" dirty="0" err="1">
                <a:hlinkClick r:id="rId6" tooltip="NASC"/>
              </a:rPr>
              <a:t>NASC</a:t>
            </a:r>
            <a:r>
              <a:rPr lang="en-US" sz="2800" dirty="0"/>
              <a:t>) </a:t>
            </a:r>
            <a:r>
              <a:rPr lang="en-US" sz="2800" dirty="0">
                <a:hlinkClick r:id="rId7" tooltip="Airbus Helicopters"/>
              </a:rPr>
              <a:t>Airbus Helicopters</a:t>
            </a:r>
            <a:r>
              <a:rPr lang="en-US" sz="2800" dirty="0"/>
              <a:t> </a:t>
            </a:r>
            <a:r>
              <a:rPr lang="en-US" sz="2800" dirty="0" err="1">
                <a:hlinkClick r:id="rId8" tooltip="AS365N3"/>
              </a:rPr>
              <a:t>AS365N3</a:t>
            </a:r>
            <a:r>
              <a:rPr lang="en-US" sz="2800" dirty="0"/>
              <a:t> Dauphin </a:t>
            </a:r>
            <a:r>
              <a:rPr lang="en-US" sz="2800" dirty="0">
                <a:hlinkClick r:id="rId9" tooltip="ASN Database Entry"/>
              </a:rPr>
              <a:t>NA-107</a:t>
            </a:r>
            <a:r>
              <a:rPr lang="en-US" sz="2800" dirty="0"/>
              <a:t> during a transport hoist mission.</a:t>
            </a:r>
          </a:p>
        </p:txBody>
      </p:sp>
      <p:pic>
        <p:nvPicPr>
          <p:cNvPr id="4" name="Picture 2" descr="http://aerossurance.com/wp-content/uploads/2017/04/na107g.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81000" y="228600"/>
            <a:ext cx="4114800" cy="20509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12352" y="1911333"/>
            <a:ext cx="2583448" cy="261610"/>
          </a:xfrm>
          <a:prstGeom prst="rect">
            <a:avLst/>
          </a:prstGeom>
          <a:noFill/>
        </p:spPr>
        <p:txBody>
          <a:bodyPr wrap="square" rtlCol="0">
            <a:spAutoFit/>
          </a:bodyPr>
          <a:lstStyle/>
          <a:p>
            <a:r>
              <a:rPr lang="en-US" sz="1100" b="1" dirty="0" smtClean="0">
                <a:solidFill>
                  <a:schemeClr val="bg1"/>
                </a:solidFill>
                <a:latin typeface="Arial Black" panose="020B0A04020102020204" pitchFamily="34" charset="0"/>
              </a:rPr>
              <a:t>Taiwan Aviation Safety Council</a:t>
            </a:r>
            <a:endParaRPr lang="en-US" sz="1100"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1135761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aerossurance.com/wp-content/uploads/2017/04/na107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19600" y="381001"/>
            <a:ext cx="4483100" cy="33177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3698792"/>
            <a:ext cx="7772400" cy="1752600"/>
          </a:xfrm>
        </p:spPr>
        <p:txBody>
          <a:bodyPr/>
          <a:lstStyle/>
          <a:p>
            <a:pPr marL="0" indent="0">
              <a:buNone/>
            </a:pPr>
            <a:r>
              <a:rPr lang="en-US" sz="2800" dirty="0"/>
              <a:t>On board were two pilots, one </a:t>
            </a:r>
            <a:r>
              <a:rPr lang="en-US" sz="2800" dirty="0" smtClean="0"/>
              <a:t>crew chief </a:t>
            </a:r>
            <a:r>
              <a:rPr lang="en-US" sz="2800" dirty="0"/>
              <a:t>and two Coast Guard Administration (‘</a:t>
            </a:r>
            <a:r>
              <a:rPr lang="en-US" sz="2800" dirty="0" err="1"/>
              <a:t>CGA-SSC</a:t>
            </a:r>
            <a:r>
              <a:rPr lang="en-US" sz="2800" dirty="0"/>
              <a:t>’) </a:t>
            </a:r>
            <a:r>
              <a:rPr lang="en-US" sz="2800" dirty="0" smtClean="0"/>
              <a:t>personnel. </a:t>
            </a:r>
            <a:r>
              <a:rPr lang="en-US" sz="2800" dirty="0"/>
              <a:t>After arriving above the grounded cargo ship, the aircraft circled </a:t>
            </a:r>
            <a:r>
              <a:rPr lang="en-US" sz="2800" dirty="0" smtClean="0"/>
              <a:t>in </a:t>
            </a:r>
            <a:r>
              <a:rPr lang="en-US" sz="2800" dirty="0"/>
              <a:t>clockwise direction…and began to approach the deck of the </a:t>
            </a:r>
            <a:r>
              <a:rPr lang="en-US" sz="2800" dirty="0" smtClean="0"/>
              <a:t>ship.</a:t>
            </a:r>
            <a:endParaRPr lang="en-US" sz="2800" dirty="0"/>
          </a:p>
        </p:txBody>
      </p:sp>
    </p:spTree>
    <p:extLst>
      <p:ext uri="{BB962C8B-B14F-4D97-AF65-F5344CB8AC3E}">
        <p14:creationId xmlns:p14="http://schemas.microsoft.com/office/powerpoint/2010/main" val="3290771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962400"/>
            <a:ext cx="8077200" cy="2895600"/>
          </a:xfrm>
        </p:spPr>
        <p:txBody>
          <a:bodyPr/>
          <a:lstStyle/>
          <a:p>
            <a:pPr marL="0" indent="0" algn="r">
              <a:buNone/>
            </a:pPr>
            <a:r>
              <a:rPr lang="en-US" sz="2800" i="1" u="sng" dirty="0" smtClean="0"/>
              <a:t>The </a:t>
            </a:r>
            <a:r>
              <a:rPr lang="en-US" sz="2800" i="1" u="sng" dirty="0"/>
              <a:t>aircraft began yawing towards the </a:t>
            </a:r>
            <a:r>
              <a:rPr lang="en-US" sz="2800" i="1" u="sng" dirty="0" smtClean="0"/>
              <a:t>left. </a:t>
            </a:r>
            <a:r>
              <a:rPr lang="en-US" sz="2800" i="1" u="sng" dirty="0"/>
              <a:t>Four seconds </a:t>
            </a:r>
            <a:r>
              <a:rPr lang="en-US" sz="2800" i="1" u="sng" dirty="0" smtClean="0"/>
              <a:t>later, the </a:t>
            </a:r>
            <a:r>
              <a:rPr lang="en-US" sz="2800" i="1" u="sng" dirty="0"/>
              <a:t>aircraft began to turn drastically. </a:t>
            </a:r>
            <a:r>
              <a:rPr lang="en-US" sz="2800" dirty="0" smtClean="0"/>
              <a:t>The copilot reported that the </a:t>
            </a:r>
            <a:r>
              <a:rPr lang="en-US" sz="2800" dirty="0"/>
              <a:t>aircraft was shaking in all directions as the aircraft drastically spun towards the left. </a:t>
            </a:r>
          </a:p>
        </p:txBody>
      </p:sp>
      <p:pic>
        <p:nvPicPr>
          <p:cNvPr id="129026" name="Picture 2" descr="http://aerossurance.com/wp-content/uploads/2017/04/na107c.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799" y="152400"/>
            <a:ext cx="6826266"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304800" y="152400"/>
            <a:ext cx="1143000" cy="3810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305921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191000"/>
            <a:ext cx="8077200" cy="2362200"/>
          </a:xfrm>
        </p:spPr>
        <p:txBody>
          <a:bodyPr/>
          <a:lstStyle/>
          <a:p>
            <a:pPr marL="0" indent="0" algn="r">
              <a:buNone/>
            </a:pPr>
            <a:r>
              <a:rPr lang="en-US" sz="2800" i="1" u="sng" dirty="0" smtClean="0"/>
              <a:t>As </a:t>
            </a:r>
            <a:r>
              <a:rPr lang="en-US" sz="2800" i="1" u="sng" dirty="0"/>
              <a:t>the spinning </a:t>
            </a:r>
            <a:r>
              <a:rPr lang="en-US" sz="2800" i="1" u="sng" dirty="0" smtClean="0"/>
              <a:t>accelerated, </a:t>
            </a:r>
            <a:r>
              <a:rPr lang="en-US" sz="2800" i="1" u="sng" dirty="0"/>
              <a:t>the </a:t>
            </a:r>
            <a:r>
              <a:rPr lang="en-US" sz="2800" i="1" u="sng" dirty="0" smtClean="0"/>
              <a:t>member being hoisted</a:t>
            </a:r>
            <a:r>
              <a:rPr lang="en-US" sz="2800" i="1" u="sng" dirty="0"/>
              <a:t> was thrown </a:t>
            </a:r>
            <a:r>
              <a:rPr lang="en-US" sz="2800" i="1" u="sng" dirty="0" smtClean="0"/>
              <a:t>upward </a:t>
            </a:r>
            <a:r>
              <a:rPr lang="en-US" sz="2800" i="1" u="sng" dirty="0"/>
              <a:t>by </a:t>
            </a:r>
            <a:r>
              <a:rPr lang="en-US" sz="2800" i="1" u="sng" dirty="0" smtClean="0"/>
              <a:t>centrifugal force</a:t>
            </a:r>
            <a:r>
              <a:rPr lang="en-US" sz="2800" dirty="0" smtClean="0"/>
              <a:t>, </a:t>
            </a:r>
            <a:br>
              <a:rPr lang="en-US" sz="2800" dirty="0" smtClean="0"/>
            </a:br>
            <a:r>
              <a:rPr lang="en-US" sz="2800" dirty="0" smtClean="0"/>
              <a:t>and </a:t>
            </a:r>
            <a:r>
              <a:rPr lang="en-US" sz="2800" dirty="0"/>
              <a:t>impacted the main </a:t>
            </a:r>
            <a:r>
              <a:rPr lang="en-US" sz="2800" dirty="0" smtClean="0"/>
              <a:t>rotor. </a:t>
            </a:r>
            <a:br>
              <a:rPr lang="en-US" sz="2800" dirty="0" smtClean="0"/>
            </a:br>
            <a:r>
              <a:rPr lang="en-US" sz="2800" dirty="0" smtClean="0"/>
              <a:t>The </a:t>
            </a:r>
            <a:r>
              <a:rPr lang="en-US" sz="2800" dirty="0"/>
              <a:t>aircraft plummeted </a:t>
            </a:r>
            <a:r>
              <a:rPr lang="en-US" sz="2800" dirty="0" smtClean="0"/>
              <a:t>into the sea.</a:t>
            </a:r>
            <a:endParaRPr lang="en-US" sz="2800" dirty="0"/>
          </a:p>
        </p:txBody>
      </p:sp>
      <p:pic>
        <p:nvPicPr>
          <p:cNvPr id="139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6694" y="152400"/>
            <a:ext cx="6485106"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304800" y="152400"/>
            <a:ext cx="1143000" cy="381000"/>
          </a:xfrm>
          <a:prstGeom prst="ellipse">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855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aerossurance.com/wp-content/uploads/2017/04/na107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6781" y="2057400"/>
            <a:ext cx="7299346"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304800"/>
            <a:ext cx="7772400" cy="1447800"/>
          </a:xfrm>
        </p:spPr>
        <p:txBody>
          <a:bodyPr/>
          <a:lstStyle/>
          <a:p>
            <a:pPr marL="0" indent="0">
              <a:buNone/>
            </a:pPr>
            <a:r>
              <a:rPr lang="en-US" sz="2800" dirty="0"/>
              <a:t>The helicopter was </a:t>
            </a:r>
            <a:r>
              <a:rPr lang="en-US" sz="2800" dirty="0" smtClean="0"/>
              <a:t>destroyed </a:t>
            </a:r>
            <a:r>
              <a:rPr lang="en-US" sz="2800" dirty="0"/>
              <a:t>when it hit to the left of the cargo ship </a:t>
            </a:r>
            <a:r>
              <a:rPr lang="en-US" sz="2800" dirty="0" smtClean="0"/>
              <a:t>with a </a:t>
            </a:r>
            <a:r>
              <a:rPr lang="en-US" sz="2800" dirty="0"/>
              <a:t>right roll in an easterly direction..</a:t>
            </a:r>
          </a:p>
        </p:txBody>
      </p:sp>
    </p:spTree>
    <p:extLst>
      <p:ext uri="{BB962C8B-B14F-4D97-AF65-F5344CB8AC3E}">
        <p14:creationId xmlns:p14="http://schemas.microsoft.com/office/powerpoint/2010/main" val="39533667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124200"/>
            <a:ext cx="7772400" cy="2971800"/>
          </a:xfrm>
        </p:spPr>
        <p:txBody>
          <a:bodyPr/>
          <a:lstStyle/>
          <a:p>
            <a:pPr marL="0" indent="0">
              <a:buNone/>
            </a:pPr>
            <a:r>
              <a:rPr lang="en-US" sz="2800" dirty="0"/>
              <a:t>The aircraft commander’s cause of death was abdominal bleeding and drowning and the hoist passenger were killed upon after the main rotor blade strike.  The other occupants </a:t>
            </a:r>
            <a:r>
              <a:rPr lang="en-US" sz="2800" dirty="0" smtClean="0"/>
              <a:t>sustained </a:t>
            </a:r>
            <a:r>
              <a:rPr lang="en-US" sz="2800" dirty="0"/>
              <a:t>serious injuries.</a:t>
            </a:r>
          </a:p>
        </p:txBody>
      </p:sp>
      <p:pic>
        <p:nvPicPr>
          <p:cNvPr id="140290" name="Picture 2" descr="http://aerossurance.com/wp-content/uploads/2017/04/na107f.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86200" y="152400"/>
            <a:ext cx="5041900" cy="290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4083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31074" name="Picture 2" descr="http://aerossurance.com/wp-content/uploads/2017/04/na107i.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0200" y="473418"/>
            <a:ext cx="6073775" cy="424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465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2590800"/>
          </a:xfrm>
        </p:spPr>
        <p:txBody>
          <a:bodyPr/>
          <a:lstStyle/>
          <a:p>
            <a:pPr marL="0" indent="0" algn="ctr">
              <a:buNone/>
            </a:pPr>
            <a:r>
              <a:rPr lang="en-US" i="1" u="sng" dirty="0"/>
              <a:t>Wear of the </a:t>
            </a:r>
            <a:r>
              <a:rPr lang="en-US" i="1" u="sng" dirty="0" smtClean="0"/>
              <a:t>Tail Rotor Pitch Change Bearing</a:t>
            </a:r>
            <a:r>
              <a:rPr lang="en-US" dirty="0"/>
              <a:t> </a:t>
            </a:r>
            <a:r>
              <a:rPr lang="en-US" dirty="0" smtClean="0"/>
              <a:t>led </a:t>
            </a:r>
            <a:r>
              <a:rPr lang="en-US" dirty="0"/>
              <a:t>to a loss of tail rotor pitch control after the inner race retaining shoulder rapidly deteriorated. </a:t>
            </a:r>
          </a:p>
        </p:txBody>
      </p:sp>
      <p:pic>
        <p:nvPicPr>
          <p:cNvPr id="135170" name="Picture 2" descr="http://aerossurance.com/wp-content/uploads/2017/04/na107l.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2600" y="2286000"/>
            <a:ext cx="5181600" cy="31796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8665" y="5671372"/>
            <a:ext cx="8211935" cy="646331"/>
          </a:xfrm>
          <a:prstGeom prst="rect">
            <a:avLst/>
          </a:prstGeom>
          <a:noFill/>
        </p:spPr>
        <p:txBody>
          <a:bodyPr wrap="square" rtlCol="0">
            <a:spAutoFit/>
          </a:bodyPr>
          <a:lstStyle/>
          <a:p>
            <a:pPr algn="ctr"/>
            <a:r>
              <a:rPr lang="en-US" sz="1800" dirty="0">
                <a:solidFill>
                  <a:schemeClr val="bg1"/>
                </a:solidFill>
                <a:latin typeface="Arial Black" panose="020B0A04020102020204" pitchFamily="34" charset="0"/>
              </a:rPr>
              <a:t>Five of the twelve ball bearings on one side had been released (all were undersized due to wear).</a:t>
            </a:r>
            <a:endParaRPr lang="en-US" sz="1800"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1173489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2438401"/>
            <a:ext cx="6052030" cy="392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2" name="Rectangle 2"/>
          <p:cNvSpPr>
            <a:spLocks noGrp="1" noChangeArrowheads="1"/>
          </p:cNvSpPr>
          <p:nvPr>
            <p:ph type="title"/>
          </p:nvPr>
        </p:nvSpPr>
        <p:spPr>
          <a:xfrm>
            <a:off x="0" y="76200"/>
            <a:ext cx="9144000" cy="2667000"/>
          </a:xfrm>
        </p:spPr>
        <p:txBody>
          <a:bodyPr/>
          <a:lstStyle/>
          <a:p>
            <a:pPr>
              <a:spcBef>
                <a:spcPct val="50000"/>
              </a:spcBef>
            </a:pPr>
            <a:r>
              <a:rPr lang="en-US" altLang="en-US" sz="2800" b="1" u="sng" dirty="0" smtClean="0">
                <a:solidFill>
                  <a:srgbClr val="FF0000"/>
                </a:solidFill>
                <a:latin typeface="Arial Black" panose="020B0A04020102020204" pitchFamily="34" charset="0"/>
              </a:rPr>
              <a:t>2015 Incident Follow-up</a:t>
            </a:r>
            <a:r>
              <a:rPr lang="en-US" altLang="en-US" sz="3600" b="1" dirty="0">
                <a:latin typeface="Arial Black" panose="020B0A04020102020204" pitchFamily="34" charset="0"/>
              </a:rPr>
              <a:t/>
            </a:r>
            <a:br>
              <a:rPr lang="en-US" altLang="en-US" sz="3600" b="1" dirty="0">
                <a:latin typeface="Arial Black" panose="020B0A04020102020204" pitchFamily="34" charset="0"/>
              </a:rPr>
            </a:br>
            <a:r>
              <a:rPr lang="en-US" altLang="en-US" b="1" dirty="0"/>
              <a:t>F</a:t>
            </a:r>
            <a:r>
              <a:rPr lang="en-US" altLang="en-US" sz="3600" b="1" dirty="0" smtClean="0">
                <a:latin typeface="Arial Black" panose="020B0A04020102020204" pitchFamily="34" charset="0"/>
              </a:rPr>
              <a:t>ort Hood Blackhawk Crash</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800" b="1" dirty="0" smtClean="0">
                <a:solidFill>
                  <a:schemeClr val="bg1"/>
                </a:solidFill>
                <a:latin typeface="Arial Black" panose="020B0A04020102020204" pitchFamily="34" charset="0"/>
              </a:rPr>
              <a:t>Review indicates delays in SAR response</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400" b="1" dirty="0" smtClean="0">
                <a:effectLst>
                  <a:outerShdw blurRad="38100" dist="38100" dir="2700000" algn="tl">
                    <a:srgbClr val="808080"/>
                  </a:outerShdw>
                </a:effectLst>
                <a:latin typeface="Arial Black" panose="020B0A04020102020204" pitchFamily="34" charset="0"/>
              </a:rPr>
              <a:t>November 23</a:t>
            </a:r>
            <a:r>
              <a:rPr lang="en-US" altLang="en-US" sz="2400" b="1" dirty="0" smtClean="0">
                <a:solidFill>
                  <a:schemeClr val="bg1"/>
                </a:solidFill>
                <a:effectLst>
                  <a:outerShdw blurRad="38100" dist="38100" dir="2700000" algn="tl">
                    <a:srgbClr val="808080"/>
                  </a:outerShdw>
                </a:effectLst>
                <a:latin typeface="Arial Black" panose="020B0A04020102020204" pitchFamily="34" charset="0"/>
              </a:rPr>
              <a:t>, 2015</a:t>
            </a:r>
            <a:endParaRPr lang="en-US" altLang="en-US" sz="2400" b="1" dirty="0">
              <a:solidFill>
                <a:schemeClr val="bg1"/>
              </a:solidFill>
              <a:effectLst>
                <a:outerShdw blurRad="38100" dist="38100" dir="2700000" algn="tl">
                  <a:srgbClr val="808080"/>
                </a:outerShdw>
              </a:effectLst>
              <a:latin typeface="Arial Black" panose="020B0A04020102020204" pitchFamily="34" charset="0"/>
            </a:endParaRPr>
          </a:p>
        </p:txBody>
      </p:sp>
      <p:sp>
        <p:nvSpPr>
          <p:cNvPr id="2" name="TextBox 1"/>
          <p:cNvSpPr txBox="1"/>
          <p:nvPr/>
        </p:nvSpPr>
        <p:spPr>
          <a:xfrm>
            <a:off x="4626215" y="6068198"/>
            <a:ext cx="2995500" cy="276999"/>
          </a:xfrm>
          <a:prstGeom prst="rect">
            <a:avLst/>
          </a:prstGeom>
          <a:noFill/>
        </p:spPr>
        <p:txBody>
          <a:bodyPr wrap="none" rtlCol="0">
            <a:spAutoFit/>
          </a:bodyPr>
          <a:lstStyle/>
          <a:p>
            <a:r>
              <a:rPr lang="en-US" sz="1200" dirty="0" smtClean="0">
                <a:solidFill>
                  <a:srgbClr val="663300"/>
                </a:solidFill>
                <a:latin typeface="Arial Black" panose="020B0A04020102020204" pitchFamily="34" charset="0"/>
              </a:rPr>
              <a:t>Unrelated photo: TheBayNet.com</a:t>
            </a:r>
          </a:p>
        </p:txBody>
      </p:sp>
    </p:spTree>
    <p:extLst>
      <p:ext uri="{BB962C8B-B14F-4D97-AF65-F5344CB8AC3E}">
        <p14:creationId xmlns:p14="http://schemas.microsoft.com/office/powerpoint/2010/main" val="31571955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9144000" cy="2133600"/>
          </a:xfrm>
        </p:spPr>
        <p:txBody>
          <a:bodyPr/>
          <a:lstStyle/>
          <a:p>
            <a:pPr>
              <a:spcBef>
                <a:spcPct val="50000"/>
              </a:spcBef>
            </a:pPr>
            <a:r>
              <a:rPr lang="en-US" altLang="en-US" sz="2800" b="1" u="sng" dirty="0" smtClean="0">
                <a:solidFill>
                  <a:srgbClr val="FF0000"/>
                </a:solidFill>
                <a:latin typeface="Arial Black" panose="020B0A04020102020204" pitchFamily="34" charset="0"/>
              </a:rPr>
              <a:t>Foreign Incident Report</a:t>
            </a:r>
            <a:r>
              <a:rPr lang="en-US" altLang="en-US" sz="3600" b="1" dirty="0">
                <a:latin typeface="Arial Black" panose="020B0A04020102020204" pitchFamily="34" charset="0"/>
              </a:rPr>
              <a:t/>
            </a:r>
            <a:br>
              <a:rPr lang="en-US" altLang="en-US" sz="3600" b="1" dirty="0">
                <a:latin typeface="Arial Black" panose="020B0A04020102020204" pitchFamily="34" charset="0"/>
              </a:rPr>
            </a:br>
            <a:r>
              <a:rPr lang="en-US" altLang="en-US" sz="3600" b="1" dirty="0" smtClean="0">
                <a:latin typeface="Arial Black" panose="020B0A04020102020204" pitchFamily="34" charset="0"/>
              </a:rPr>
              <a:t>4 Die During Body Recovery</a:t>
            </a:r>
            <a:r>
              <a:rPr lang="en-US" altLang="en-US" sz="4000" b="1" dirty="0" smtClean="0">
                <a:solidFill>
                  <a:schemeClr val="bg1"/>
                </a:solidFill>
                <a:latin typeface="Arial Black" panose="020B0A04020102020204" pitchFamily="34" charset="0"/>
              </a:rPr>
              <a:t/>
            </a:r>
            <a:br>
              <a:rPr lang="en-US" altLang="en-US" sz="4000" b="1" dirty="0" smtClean="0">
                <a:solidFill>
                  <a:schemeClr val="bg1"/>
                </a:solidFill>
                <a:latin typeface="Arial Black" panose="020B0A04020102020204" pitchFamily="34" charset="0"/>
              </a:rPr>
            </a:br>
            <a:r>
              <a:rPr lang="en-US" altLang="en-US" sz="2400" b="1" dirty="0" smtClean="0">
                <a:effectLst>
                  <a:outerShdw blurRad="38100" dist="38100" dir="2700000" algn="tl">
                    <a:srgbClr val="808080"/>
                  </a:outerShdw>
                </a:effectLst>
                <a:latin typeface="Arial Black" panose="020B0A04020102020204" pitchFamily="34" charset="0"/>
              </a:rPr>
              <a:t>March 14, </a:t>
            </a:r>
            <a:r>
              <a:rPr lang="en-US" altLang="en-US" sz="2400" b="1" dirty="0" smtClean="0">
                <a:solidFill>
                  <a:schemeClr val="bg1"/>
                </a:solidFill>
                <a:effectLst>
                  <a:outerShdw blurRad="38100" dist="38100" dir="2700000" algn="tl">
                    <a:srgbClr val="808080"/>
                  </a:outerShdw>
                </a:effectLst>
                <a:latin typeface="Arial Black" panose="020B0A04020102020204" pitchFamily="34" charset="0"/>
              </a:rPr>
              <a:t>2017 – Mexicali, Mexico</a:t>
            </a:r>
            <a:endParaRPr lang="en-US" altLang="en-US" sz="2400" b="1" dirty="0">
              <a:solidFill>
                <a:schemeClr val="bg1"/>
              </a:solidFill>
              <a:effectLst>
                <a:outerShdw blurRad="38100" dist="38100" dir="2700000" algn="tl">
                  <a:srgbClr val="808080"/>
                </a:outerShdw>
              </a:effectLst>
              <a:latin typeface="Arial Black" panose="020B0A04020102020204" pitchFamily="34" charset="0"/>
            </a:endParaRPr>
          </a:p>
        </p:txBody>
      </p:sp>
      <p:pic>
        <p:nvPicPr>
          <p:cNvPr id="5" name="Picture 2" descr="A police helicopter crashed after hitting electrical wires near Mexicali, Mexico, killing all four people onboar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2209800"/>
            <a:ext cx="700516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831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276600"/>
            <a:ext cx="7772400" cy="2819400"/>
          </a:xfrm>
        </p:spPr>
        <p:txBody>
          <a:bodyPr/>
          <a:lstStyle/>
          <a:p>
            <a:pPr marL="0" indent="0" algn="r">
              <a:buNone/>
            </a:pPr>
            <a:r>
              <a:rPr lang="en-US" sz="2400" dirty="0" smtClean="0"/>
              <a:t>A hiker had died from injuries sustained when she fell into a gorge.</a:t>
            </a:r>
          </a:p>
          <a:p>
            <a:pPr marL="0" indent="0" algn="r">
              <a:buNone/>
            </a:pPr>
            <a:endParaRPr lang="en-US" sz="2400" dirty="0"/>
          </a:p>
          <a:p>
            <a:pPr marL="0" indent="0" algn="r">
              <a:buNone/>
            </a:pPr>
            <a:r>
              <a:rPr lang="en-US" sz="2400" dirty="0"/>
              <a:t>The government says the crew had found the woman's body and was bringing back rescue workers when </a:t>
            </a:r>
            <a:r>
              <a:rPr lang="en-US" sz="2400" dirty="0" smtClean="0"/>
              <a:t>the helicopter hit </a:t>
            </a:r>
            <a:r>
              <a:rPr lang="en-US" sz="2400" dirty="0"/>
              <a:t>an electrical power cable</a:t>
            </a:r>
            <a:r>
              <a:rPr lang="en-US" sz="2400" dirty="0" smtClean="0"/>
              <a:t>.</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381000"/>
            <a:ext cx="3974879" cy="286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800600" y="990600"/>
            <a:ext cx="3429000" cy="1569660"/>
          </a:xfrm>
          <a:prstGeom prst="rect">
            <a:avLst/>
          </a:prstGeom>
          <a:noFill/>
        </p:spPr>
        <p:txBody>
          <a:bodyPr wrap="square" rtlCol="0">
            <a:spAutoFit/>
          </a:bodyPr>
          <a:lstStyle/>
          <a:p>
            <a:r>
              <a:rPr lang="en-US" dirty="0">
                <a:solidFill>
                  <a:schemeClr val="bg1"/>
                </a:solidFill>
                <a:latin typeface="Arial Black" panose="020B0A04020102020204" pitchFamily="34" charset="0"/>
              </a:rPr>
              <a:t>Hughes MD 530 - </a:t>
            </a:r>
            <a:r>
              <a:rPr lang="es-ES" dirty="0">
                <a:solidFill>
                  <a:schemeClr val="bg1"/>
                </a:solidFill>
                <a:latin typeface="Arial Black" panose="020B0A04020102020204" pitchFamily="34" charset="0"/>
              </a:rPr>
              <a:t>El Centinela </a:t>
            </a:r>
            <a:r>
              <a:rPr lang="es-ES" dirty="0" err="1">
                <a:solidFill>
                  <a:schemeClr val="bg1"/>
                </a:solidFill>
                <a:latin typeface="Arial Black" panose="020B0A04020102020204" pitchFamily="34" charset="0"/>
              </a:rPr>
              <a:t>hills</a:t>
            </a:r>
            <a:r>
              <a:rPr lang="es-ES" dirty="0">
                <a:solidFill>
                  <a:schemeClr val="bg1"/>
                </a:solidFill>
                <a:latin typeface="Arial Black" panose="020B0A04020102020204" pitchFamily="34" charset="0"/>
              </a:rPr>
              <a:t> in Mexicali, </a:t>
            </a:r>
            <a:endParaRPr lang="en-US" dirty="0">
              <a:solidFill>
                <a:schemeClr val="bg1"/>
              </a:solidFill>
              <a:latin typeface="Arial Black" panose="020B0A04020102020204" pitchFamily="34" charset="0"/>
            </a:endParaRP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211950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581400"/>
            <a:ext cx="7848600" cy="2514600"/>
          </a:xfrm>
        </p:spPr>
        <p:txBody>
          <a:bodyPr/>
          <a:lstStyle/>
          <a:p>
            <a:r>
              <a:rPr lang="en-US" sz="2800" dirty="0" smtClean="0"/>
              <a:t>Four </a:t>
            </a:r>
            <a:r>
              <a:rPr lang="en-US" sz="2800" dirty="0"/>
              <a:t>rescue workers took to the air in the black helicopter as they set out to retrieve the body of a mountain climber who had died after falling 300 metres from a cliff edge.</a:t>
            </a:r>
          </a:p>
        </p:txBody>
      </p:sp>
      <p:pic>
        <p:nvPicPr>
          <p:cNvPr id="2050" name="Picture 2" descr="A police helicopter crashed after hitting electrical wires near Mexicali, Mexico, killing all four people onboa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29000" y="228601"/>
            <a:ext cx="5715000" cy="323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720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819400"/>
            <a:ext cx="7772400" cy="1981200"/>
          </a:xfrm>
        </p:spPr>
        <p:txBody>
          <a:bodyPr/>
          <a:lstStyle/>
          <a:p>
            <a:r>
              <a:rPr lang="en-US" sz="2400" b="1" dirty="0"/>
              <a:t>All four people on aircraft died after helicopter got tangled in power </a:t>
            </a:r>
            <a:r>
              <a:rPr lang="en-US" sz="2400" b="1" dirty="0" err="1"/>
              <a:t>linesThey</a:t>
            </a:r>
            <a:r>
              <a:rPr lang="en-US" sz="2400" b="1" dirty="0"/>
              <a:t> were trying to retrieve the  body of mountaineer Violeta Ruiz </a:t>
            </a:r>
            <a:r>
              <a:rPr lang="en-US" sz="2400" b="1" dirty="0" err="1"/>
              <a:t>SanchezA</a:t>
            </a:r>
            <a:r>
              <a:rPr lang="en-US" sz="2400" b="1" dirty="0"/>
              <a:t> part of the aircraft was seen falling off before it hurtled to the ground</a:t>
            </a:r>
            <a:r>
              <a:rPr lang="en-US" sz="2400" dirty="0"/>
              <a:t/>
            </a:r>
            <a:br>
              <a:rPr lang="en-US" sz="2400" dirty="0"/>
            </a:br>
            <a:r>
              <a:rPr lang="en-US" sz="2400" dirty="0"/>
              <a:t/>
            </a:r>
            <a:br>
              <a:rPr lang="en-US" sz="2400" dirty="0"/>
            </a:br>
            <a:r>
              <a:rPr lang="en-US" sz="2400" dirty="0"/>
              <a:t>The aircraft got tangled in high tension power lines, hurtling to the ground and exploding in a tragedy which claimed the lives of all those on board</a:t>
            </a:r>
            <a:r>
              <a:rPr lang="en-US" sz="2400" dirty="0" smtClean="0"/>
              <a:t>.</a:t>
            </a:r>
            <a:endParaRPr lang="en-US" sz="2400" dirty="0"/>
          </a:p>
        </p:txBody>
      </p:sp>
      <p:pic>
        <p:nvPicPr>
          <p:cNvPr id="2050" name="Picture 2" descr="A police helicopter crashed after hitting electrical wires near Mexicali, Mexico, killing all four people onboa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228601"/>
            <a:ext cx="4191000" cy="237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476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CARNGQ9G from Ventura Cty Sheriff"/>
          <p:cNvPicPr>
            <a:picLocks noGrp="1" noChangeAspect="1"/>
          </p:cNvPicPr>
          <p:nvPr isPhoto="1"/>
        </p:nvPicPr>
        <p:blipFill>
          <a:blip r:embed="rId2" cstate="email">
            <a:lum/>
            <a:extLst>
              <a:ext uri="{28A0092B-C50C-407E-A947-70E740481C1C}">
                <a14:useLocalDpi xmlns:a14="http://schemas.microsoft.com/office/drawing/2010/main" val="0"/>
              </a:ext>
            </a:extLst>
          </a:blip>
          <a:stretch>
            <a:fillRect/>
          </a:stretch>
        </p:blipFill>
        <p:spPr>
          <a:xfrm>
            <a:off x="0" y="228600"/>
            <a:ext cx="4692831" cy="6629400"/>
          </a:xfrm>
          <a:prstGeom prst="rect">
            <a:avLst/>
          </a:prstGeom>
          <a:noFill/>
          <a:ln>
            <a:noFill/>
          </a:ln>
        </p:spPr>
      </p:pic>
      <p:sp>
        <p:nvSpPr>
          <p:cNvPr id="3" name="TextBox 2"/>
          <p:cNvSpPr txBox="1"/>
          <p:nvPr/>
        </p:nvSpPr>
        <p:spPr>
          <a:xfrm>
            <a:off x="5029200" y="2286000"/>
            <a:ext cx="3886200" cy="3847207"/>
          </a:xfrm>
          <a:prstGeom prst="rect">
            <a:avLst/>
          </a:prstGeom>
          <a:noFill/>
        </p:spPr>
        <p:txBody>
          <a:bodyPr wrap="square" rtlCol="0">
            <a:spAutoFit/>
          </a:bodyPr>
          <a:lstStyle/>
          <a:p>
            <a:r>
              <a:rPr lang="en-US" sz="36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PART 1</a:t>
            </a:r>
          </a:p>
          <a:p>
            <a:r>
              <a:rPr lang="en-US" sz="32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Accidents - USA</a:t>
            </a:r>
          </a:p>
          <a:p>
            <a:endParaRPr lang="en-US" sz="1800" dirty="0" smtClean="0">
              <a:solidFill>
                <a:srgbClr val="CC6600"/>
              </a:solidFill>
              <a:latin typeface="Arial Black" panose="020B0A04020102020204" pitchFamily="34" charset="0"/>
            </a:endParaRPr>
          </a:p>
          <a:p>
            <a:r>
              <a:rPr lang="en-US" sz="36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PART 2</a:t>
            </a:r>
          </a:p>
          <a:p>
            <a:r>
              <a:rPr lang="en-US" sz="32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Accidents - </a:t>
            </a:r>
            <a:r>
              <a:rPr lang="en-US" sz="28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other</a:t>
            </a:r>
            <a:endParaRPr lang="en-US" sz="3200" b="1" dirty="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endParaRPr>
          </a:p>
          <a:p>
            <a:endParaRPr lang="en-US" sz="1800" dirty="0" smtClean="0">
              <a:solidFill>
                <a:srgbClr val="CC6600"/>
              </a:solidFill>
              <a:latin typeface="Arial Black" panose="020B0A04020102020204" pitchFamily="34" charset="0"/>
            </a:endParaRPr>
          </a:p>
          <a:p>
            <a:r>
              <a:rPr lang="en-US" sz="3600" u="sng" dirty="0" smtClean="0">
                <a:solidFill>
                  <a:srgbClr val="CC6600"/>
                </a:solidFill>
                <a:latin typeface="Arial Black" panose="020B0A04020102020204" pitchFamily="34" charset="0"/>
              </a:rPr>
              <a:t>PART 3</a:t>
            </a:r>
          </a:p>
          <a:p>
            <a:r>
              <a:rPr lang="en-US" sz="3600" dirty="0">
                <a:solidFill>
                  <a:srgbClr val="CC6600"/>
                </a:solidFill>
                <a:latin typeface="Arial Black" panose="020B0A04020102020204" pitchFamily="34" charset="0"/>
              </a:rPr>
              <a:t>Risks/Trends</a:t>
            </a:r>
            <a:endParaRPr lang="en-US" sz="1800" dirty="0">
              <a:solidFill>
                <a:srgbClr val="CC6600"/>
              </a:solidFill>
              <a:latin typeface="Arial Black" panose="020B0A04020102020204" pitchFamily="34" charset="0"/>
            </a:endParaRPr>
          </a:p>
        </p:txBody>
      </p:sp>
      <p:sp>
        <p:nvSpPr>
          <p:cNvPr id="4" name="TextBox 3"/>
          <p:cNvSpPr txBox="1"/>
          <p:nvPr/>
        </p:nvSpPr>
        <p:spPr>
          <a:xfrm>
            <a:off x="298451" y="524065"/>
            <a:ext cx="8547098" cy="1311128"/>
          </a:xfrm>
          <a:prstGeom prst="rect">
            <a:avLst/>
          </a:prstGeom>
          <a:noFill/>
        </p:spPr>
        <p:txBody>
          <a:bodyPr wrap="square" rtlCol="0">
            <a:spAutoFit/>
          </a:bodyPr>
          <a:lstStyle/>
          <a:p>
            <a:pPr algn="ctr">
              <a:lnSpc>
                <a:spcPct val="90000"/>
              </a:lnSpc>
            </a:pP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2017 </a:t>
            </a: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USA </a:t>
            </a:r>
          </a:p>
          <a:p>
            <a:pPr algn="ctr">
              <a:lnSpc>
                <a:spcPct val="90000"/>
              </a:lnSpc>
            </a:pPr>
            <a:r>
              <a:rPr lang="en-US" altLang="en-US" sz="4400" b="1" dirty="0" smtClean="0">
                <a:solidFill>
                  <a:schemeClr val="tx2"/>
                </a:solidFill>
                <a:effectLst>
                  <a:glow rad="139700">
                    <a:schemeClr val="accent3">
                      <a:satMod val="175000"/>
                      <a:alpha val="40000"/>
                    </a:schemeClr>
                  </a:glow>
                </a:effectLst>
                <a:latin typeface="Arial Black" panose="020B0A04020102020204" pitchFamily="34" charset="0"/>
                <a:cs typeface="Arial" panose="020B0604020202020204" pitchFamily="34" charset="0"/>
              </a:rPr>
              <a:t>AIR RESCUE REPORT</a:t>
            </a:r>
          </a:p>
        </p:txBody>
      </p:sp>
    </p:spTree>
    <p:extLst>
      <p:ext uri="{BB962C8B-B14F-4D97-AF65-F5344CB8AC3E}">
        <p14:creationId xmlns:p14="http://schemas.microsoft.com/office/powerpoint/2010/main" val="6138097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Risks/Trends</a:t>
            </a:r>
            <a:endParaRPr lang="en-US" sz="5400" dirty="0"/>
          </a:p>
        </p:txBody>
      </p:sp>
      <p:sp>
        <p:nvSpPr>
          <p:cNvPr id="3" name="Content Placeholder 2"/>
          <p:cNvSpPr>
            <a:spLocks noGrp="1"/>
          </p:cNvSpPr>
          <p:nvPr>
            <p:ph idx="1"/>
          </p:nvPr>
        </p:nvSpPr>
        <p:spPr/>
        <p:txBody>
          <a:bodyPr/>
          <a:lstStyle/>
          <a:p>
            <a:pPr marL="742950" indent="-742950">
              <a:buFont typeface="+mj-lt"/>
              <a:buAutoNum type="arabicPeriod"/>
            </a:pPr>
            <a:r>
              <a:rPr lang="en-US" sz="3600" dirty="0" smtClean="0"/>
              <a:t>NEW: Mechanical failure</a:t>
            </a:r>
          </a:p>
          <a:p>
            <a:pPr marL="742950" indent="-742950">
              <a:buFont typeface="+mj-lt"/>
              <a:buAutoNum type="arabicPeriod"/>
            </a:pPr>
            <a:r>
              <a:rPr lang="en-US" sz="3600" dirty="0" smtClean="0"/>
              <a:t>CONTINUES: Hoist-related </a:t>
            </a:r>
            <a:r>
              <a:rPr lang="en-US" sz="3600" dirty="0"/>
              <a:t>Accidents</a:t>
            </a:r>
          </a:p>
          <a:p>
            <a:pPr marL="742950" indent="-742950">
              <a:buFont typeface="+mj-lt"/>
              <a:buAutoNum type="arabicPeriod"/>
            </a:pPr>
            <a:r>
              <a:rPr lang="en-US" sz="3600" dirty="0" smtClean="0"/>
              <a:t>DECREASING: Inadvertent VFR Flight into Instrument Meteorological Conditions (IMC)</a:t>
            </a:r>
            <a:endParaRPr lang="en-US" sz="3600" dirty="0"/>
          </a:p>
        </p:txBody>
      </p:sp>
    </p:spTree>
    <p:extLst>
      <p:ext uri="{BB962C8B-B14F-4D97-AF65-F5344CB8AC3E}">
        <p14:creationId xmlns:p14="http://schemas.microsoft.com/office/powerpoint/2010/main" val="39133299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348178" y="2819400"/>
            <a:ext cx="2113784" cy="1446550"/>
          </a:xfrm>
          <a:prstGeom prst="rect">
            <a:avLst/>
          </a:prstGeom>
          <a:noFill/>
        </p:spPr>
        <p:txBody>
          <a:bodyPr wrap="none" rtlCol="0">
            <a:spAutoFit/>
          </a:bodyPr>
          <a:lstStyle/>
          <a:p>
            <a:pPr algn="ctr"/>
            <a:r>
              <a:rPr lang="en-US" sz="4400" b="1" dirty="0" smtClean="0">
                <a:solidFill>
                  <a:schemeClr val="bg1"/>
                </a:solidFill>
                <a:latin typeface="Arial Black" panose="020B0A04020102020204" pitchFamily="34" charset="0"/>
              </a:rPr>
              <a:t>Thank</a:t>
            </a:r>
          </a:p>
          <a:p>
            <a:pPr algn="ctr"/>
            <a:r>
              <a:rPr lang="en-US" sz="4400" b="1" dirty="0" smtClean="0">
                <a:solidFill>
                  <a:schemeClr val="bg1"/>
                </a:solidFill>
                <a:latin typeface="Arial Black" panose="020B0A04020102020204" pitchFamily="34" charset="0"/>
              </a:rPr>
              <a:t>You!</a:t>
            </a:r>
            <a:endParaRPr lang="en-US" sz="4400" b="1" dirty="0">
              <a:solidFill>
                <a:schemeClr val="bg1"/>
              </a:solidFill>
              <a:latin typeface="Arial Black" panose="020B0A04020102020204" pitchFamily="34" charset="0"/>
            </a:endParaRPr>
          </a:p>
        </p:txBody>
      </p:sp>
      <p:sp>
        <p:nvSpPr>
          <p:cNvPr id="6" name="TextBox 5"/>
          <p:cNvSpPr txBox="1"/>
          <p:nvPr/>
        </p:nvSpPr>
        <p:spPr>
          <a:xfrm>
            <a:off x="1828799" y="5486400"/>
            <a:ext cx="5486401" cy="886397"/>
          </a:xfrm>
          <a:prstGeom prst="rect">
            <a:avLst/>
          </a:prstGeom>
          <a:noFill/>
        </p:spPr>
        <p:txBody>
          <a:bodyPr wrap="square" rtlCol="0">
            <a:spAutoFit/>
          </a:bodyPr>
          <a:lstStyle/>
          <a:p>
            <a:pPr algn="r">
              <a:lnSpc>
                <a:spcPct val="90000"/>
              </a:lnSpc>
            </a:pPr>
            <a:r>
              <a:rPr lang="en-US" altLang="en-US" sz="2800" b="1" dirty="0" smtClean="0">
                <a:solidFill>
                  <a:schemeClr val="bg1"/>
                </a:solidFill>
                <a:effectLst/>
                <a:latin typeface="Arial Black" panose="020B0A04020102020204" pitchFamily="34" charset="0"/>
                <a:cs typeface="Arial" panose="020B0604020202020204" pitchFamily="34" charset="0"/>
              </a:rPr>
              <a:t>Charley Shimanski</a:t>
            </a:r>
          </a:p>
          <a:p>
            <a:pPr algn="r">
              <a:lnSpc>
                <a:spcPct val="110000"/>
              </a:lnSpc>
            </a:pPr>
            <a:r>
              <a:rPr lang="en-US" altLang="en-US" b="1" dirty="0" smtClean="0">
                <a:solidFill>
                  <a:schemeClr val="bg1"/>
                </a:solidFill>
                <a:effectLst/>
                <a:latin typeface="Arial Black" panose="020B0A04020102020204" pitchFamily="34" charset="0"/>
                <a:cs typeface="Arial" panose="020B0604020202020204" pitchFamily="34" charset="0"/>
              </a:rPr>
              <a:t>charley.shimanski@gmail.com</a:t>
            </a:r>
            <a:endParaRPr lang="en-US" dirty="0">
              <a:solidFill>
                <a:schemeClr val="bg1"/>
              </a:solidFill>
              <a:effectLst/>
              <a:latin typeface="Arial Black" panose="020B0A04020102020204" pitchFamily="34" charset="0"/>
              <a:cs typeface="Arial" panose="020B060402020202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486" y="5105400"/>
            <a:ext cx="2285714" cy="165079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00" y="5359606"/>
            <a:ext cx="1345994" cy="1345994"/>
          </a:xfrm>
          <a:prstGeom prst="rect">
            <a:avLst/>
          </a:prstGeom>
        </p:spPr>
      </p:pic>
    </p:spTree>
    <p:extLst>
      <p:ext uri="{BB962C8B-B14F-4D97-AF65-F5344CB8AC3E}">
        <p14:creationId xmlns:p14="http://schemas.microsoft.com/office/powerpoint/2010/main" val="3074452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7936"/>
            <a:ext cx="9144000" cy="685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7764" y="160338"/>
            <a:ext cx="6664036" cy="4401205"/>
          </a:xfrm>
          <a:prstGeom prst="rect">
            <a:avLst/>
          </a:prstGeom>
          <a:noFill/>
        </p:spPr>
        <p:txBody>
          <a:bodyPr wrap="square" rtlCol="0">
            <a:spAutoFit/>
          </a:bodyPr>
          <a:lstStyle/>
          <a:p>
            <a:r>
              <a:rPr lang="en-US" sz="3200" i="1" u="sng" dirty="0" smtClean="0">
                <a:effectLst>
                  <a:outerShdw blurRad="38100" dist="38100" dir="2700000" algn="tl">
                    <a:schemeClr val="bg1">
                      <a:alpha val="43000"/>
                    </a:schemeClr>
                  </a:outerShdw>
                </a:effectLst>
                <a:latin typeface="Arial Black" panose="020B0A04020102020204" pitchFamily="34" charset="0"/>
              </a:rPr>
              <a:t>Pilot </a:t>
            </a:r>
            <a:r>
              <a:rPr lang="en-US" sz="3200" i="1" u="sng" dirty="0">
                <a:effectLst>
                  <a:outerShdw blurRad="38100" dist="38100" dir="2700000" algn="tl">
                    <a:schemeClr val="bg1">
                      <a:alpha val="43000"/>
                    </a:schemeClr>
                  </a:outerShdw>
                </a:effectLst>
                <a:latin typeface="Arial Black" panose="020B0A04020102020204" pitchFamily="34" charset="0"/>
              </a:rPr>
              <a:t>initiated a "break turn" </a:t>
            </a:r>
            <a:endParaRPr lang="en-US" sz="3200" i="1" u="sng" dirty="0" smtClean="0">
              <a:effectLst>
                <a:outerShdw blurRad="38100" dist="38100" dir="2700000" algn="tl">
                  <a:schemeClr val="bg1">
                    <a:alpha val="43000"/>
                  </a:schemeClr>
                </a:outerShdw>
              </a:effectLst>
              <a:latin typeface="Arial Black" panose="020B0A04020102020204" pitchFamily="34" charset="0"/>
            </a:endParaRPr>
          </a:p>
          <a:p>
            <a:pPr marL="574675" indent="-338138">
              <a:buFont typeface="Arial" pitchFamily="34" charset="0"/>
              <a:buChar char="•"/>
            </a:pPr>
            <a:r>
              <a:rPr lang="en-US" sz="3200" dirty="0" smtClean="0">
                <a:effectLst>
                  <a:outerShdw blurRad="38100" dist="38100" dir="2700000" algn="tl">
                    <a:schemeClr val="bg1">
                      <a:alpha val="43000"/>
                    </a:schemeClr>
                  </a:outerShdw>
                </a:effectLst>
                <a:latin typeface="Arial Black" panose="020B0A04020102020204" pitchFamily="34" charset="0"/>
              </a:rPr>
              <a:t>138 </a:t>
            </a:r>
            <a:r>
              <a:rPr lang="en-US" sz="3200" dirty="0">
                <a:effectLst>
                  <a:outerShdw blurRad="38100" dist="38100" dir="2700000" algn="tl">
                    <a:schemeClr val="bg1">
                      <a:alpha val="43000"/>
                    </a:schemeClr>
                  </a:outerShdw>
                </a:effectLst>
                <a:latin typeface="Arial Black" panose="020B0A04020102020204" pitchFamily="34" charset="0"/>
              </a:rPr>
              <a:t>miles per hour </a:t>
            </a:r>
            <a:endParaRPr lang="en-US" sz="3200" dirty="0" smtClean="0">
              <a:effectLst>
                <a:outerShdw blurRad="38100" dist="38100" dir="2700000" algn="tl">
                  <a:schemeClr val="bg1">
                    <a:alpha val="43000"/>
                  </a:schemeClr>
                </a:outerShdw>
              </a:effectLst>
              <a:latin typeface="Arial Black" panose="020B0A04020102020204" pitchFamily="34" charset="0"/>
            </a:endParaRPr>
          </a:p>
          <a:p>
            <a:pPr marL="574675" indent="-338138">
              <a:buFont typeface="Arial" pitchFamily="34" charset="0"/>
              <a:buChar char="•"/>
            </a:pPr>
            <a:r>
              <a:rPr lang="en-US" sz="3200" dirty="0" smtClean="0">
                <a:effectLst>
                  <a:outerShdw blurRad="38100" dist="38100" dir="2700000" algn="tl">
                    <a:schemeClr val="bg1">
                      <a:alpha val="43000"/>
                    </a:schemeClr>
                  </a:outerShdw>
                </a:effectLst>
                <a:latin typeface="Arial Black" panose="020B0A04020102020204" pitchFamily="34" charset="0"/>
              </a:rPr>
              <a:t>300 </a:t>
            </a:r>
            <a:r>
              <a:rPr lang="en-US" sz="3200" dirty="0">
                <a:effectLst>
                  <a:outerShdw blurRad="38100" dist="38100" dir="2700000" algn="tl">
                    <a:schemeClr val="bg1">
                      <a:alpha val="43000"/>
                    </a:schemeClr>
                  </a:outerShdw>
                </a:effectLst>
                <a:latin typeface="Arial Black" panose="020B0A04020102020204" pitchFamily="34" charset="0"/>
              </a:rPr>
              <a:t>feet </a:t>
            </a:r>
            <a:r>
              <a:rPr lang="en-US" sz="3200" dirty="0" err="1" smtClean="0">
                <a:effectLst>
                  <a:outerShdw blurRad="38100" dist="38100" dir="2700000" algn="tl">
                    <a:schemeClr val="bg1">
                      <a:alpha val="43000"/>
                    </a:schemeClr>
                  </a:outerShdw>
                </a:effectLst>
                <a:latin typeface="Arial Black" panose="020B0A04020102020204" pitchFamily="34" charset="0"/>
              </a:rPr>
              <a:t>agl</a:t>
            </a:r>
            <a:endParaRPr lang="en-US" sz="3200" dirty="0" smtClean="0">
              <a:effectLst>
                <a:outerShdw blurRad="38100" dist="38100" dir="2700000" algn="tl">
                  <a:schemeClr val="bg1">
                    <a:alpha val="43000"/>
                  </a:schemeClr>
                </a:outerShdw>
              </a:effectLst>
              <a:latin typeface="Arial Black" panose="020B0A04020102020204" pitchFamily="34" charset="0"/>
            </a:endParaRPr>
          </a:p>
          <a:p>
            <a:pPr marL="574675" indent="-338138">
              <a:buFont typeface="Arial" pitchFamily="34" charset="0"/>
              <a:buChar char="•"/>
            </a:pPr>
            <a:r>
              <a:rPr lang="en-US" sz="3200" dirty="0" smtClean="0">
                <a:effectLst>
                  <a:outerShdw blurRad="38100" dist="38100" dir="2700000" algn="tl">
                    <a:schemeClr val="bg1">
                      <a:alpha val="43000"/>
                    </a:schemeClr>
                  </a:outerShdw>
                </a:effectLst>
                <a:latin typeface="Arial Black" panose="020B0A04020102020204" pitchFamily="34" charset="0"/>
              </a:rPr>
              <a:t>Angle </a:t>
            </a:r>
            <a:r>
              <a:rPr lang="en-US" sz="3200" dirty="0">
                <a:effectLst>
                  <a:outerShdw blurRad="38100" dist="38100" dir="2700000" algn="tl">
                    <a:schemeClr val="bg1">
                      <a:alpha val="43000"/>
                    </a:schemeClr>
                  </a:outerShdw>
                </a:effectLst>
                <a:latin typeface="Arial Black" panose="020B0A04020102020204" pitchFamily="34" charset="0"/>
              </a:rPr>
              <a:t>of 70 </a:t>
            </a:r>
            <a:r>
              <a:rPr lang="en-US" sz="3200" dirty="0" smtClean="0">
                <a:effectLst>
                  <a:outerShdw blurRad="38100" dist="38100" dir="2700000" algn="tl">
                    <a:schemeClr val="bg1">
                      <a:alpha val="43000"/>
                    </a:schemeClr>
                  </a:outerShdw>
                </a:effectLst>
                <a:latin typeface="Arial Black" panose="020B0A04020102020204" pitchFamily="34" charset="0"/>
              </a:rPr>
              <a:t>degrees</a:t>
            </a:r>
          </a:p>
          <a:p>
            <a:pPr marL="1031875" lvl="1" indent="-338138">
              <a:buFont typeface="Arial" pitchFamily="34" charset="0"/>
              <a:buChar char="•"/>
            </a:pPr>
            <a:r>
              <a:rPr lang="en-US" dirty="0" smtClean="0">
                <a:effectLst>
                  <a:outerShdw blurRad="38100" dist="38100" dir="2700000" algn="tl">
                    <a:schemeClr val="bg1">
                      <a:alpha val="43000"/>
                    </a:schemeClr>
                  </a:outerShdw>
                </a:effectLst>
                <a:latin typeface="Arial Black" panose="020B0A04020102020204" pitchFamily="34" charset="0"/>
              </a:rPr>
              <a:t>10 degrees higher than </a:t>
            </a:r>
            <a:r>
              <a:rPr lang="en-US" dirty="0" err="1" smtClean="0">
                <a:effectLst>
                  <a:outerShdw blurRad="38100" dist="38100" dir="2700000" algn="tl">
                    <a:schemeClr val="bg1">
                      <a:alpha val="43000"/>
                    </a:schemeClr>
                  </a:outerShdw>
                </a:effectLst>
                <a:latin typeface="Arial Black" panose="020B0A04020102020204" pitchFamily="34" charset="0"/>
              </a:rPr>
              <a:t>regs</a:t>
            </a:r>
            <a:endParaRPr lang="en-US" dirty="0" smtClean="0">
              <a:effectLst>
                <a:outerShdw blurRad="38100" dist="38100" dir="2700000" algn="tl">
                  <a:schemeClr val="bg1">
                    <a:alpha val="43000"/>
                  </a:schemeClr>
                </a:outerShdw>
              </a:effectLst>
              <a:latin typeface="Arial Black" panose="020B0A04020102020204" pitchFamily="34" charset="0"/>
            </a:endParaRPr>
          </a:p>
          <a:p>
            <a:endParaRPr lang="en-US" sz="3200" dirty="0" smtClean="0">
              <a:effectLst>
                <a:outerShdw blurRad="38100" dist="38100" dir="2700000" algn="tl">
                  <a:schemeClr val="bg1">
                    <a:alpha val="43000"/>
                  </a:schemeClr>
                </a:outerShdw>
              </a:effectLst>
              <a:latin typeface="Arial Black" panose="020B0A04020102020204" pitchFamily="34" charset="0"/>
            </a:endParaRPr>
          </a:p>
          <a:p>
            <a:r>
              <a:rPr lang="en-US" sz="3200" dirty="0" smtClean="0">
                <a:effectLst>
                  <a:outerShdw blurRad="38100" dist="38100" dir="2700000" algn="tl">
                    <a:schemeClr val="bg1">
                      <a:alpha val="43000"/>
                    </a:schemeClr>
                  </a:outerShdw>
                </a:effectLst>
                <a:latin typeface="Arial Black" panose="020B0A04020102020204" pitchFamily="34" charset="0"/>
              </a:rPr>
              <a:t>Caused </a:t>
            </a:r>
            <a:r>
              <a:rPr lang="en-US" sz="3200" dirty="0">
                <a:effectLst>
                  <a:outerShdw blurRad="38100" dist="38100" dir="2700000" algn="tl">
                    <a:schemeClr val="bg1">
                      <a:alpha val="43000"/>
                    </a:schemeClr>
                  </a:outerShdw>
                </a:effectLst>
                <a:latin typeface="Arial Black" panose="020B0A04020102020204" pitchFamily="34" charset="0"/>
              </a:rPr>
              <a:t>a stall </a:t>
            </a:r>
            <a:r>
              <a:rPr lang="en-US" sz="3200" dirty="0" smtClean="0">
                <a:effectLst>
                  <a:outerShdw blurRad="38100" dist="38100" dir="2700000" algn="tl">
                    <a:schemeClr val="bg1">
                      <a:alpha val="43000"/>
                    </a:schemeClr>
                  </a:outerShdw>
                </a:effectLst>
                <a:latin typeface="Arial Black" panose="020B0A04020102020204" pitchFamily="34" charset="0"/>
              </a:rPr>
              <a:t>he couldn't recover from. </a:t>
            </a:r>
          </a:p>
          <a:p>
            <a:endParaRPr lang="en-US" sz="3200" dirty="0">
              <a:effectLst>
                <a:outerShdw blurRad="38100" dist="38100" dir="2700000" algn="tl">
                  <a:schemeClr val="bg1">
                    <a:alpha val="43000"/>
                  </a:schemeClr>
                </a:outerShdw>
              </a:effectLst>
              <a:latin typeface="Arial Black" panose="020B0A04020102020204" pitchFamily="34" charset="0"/>
            </a:endParaRPr>
          </a:p>
        </p:txBody>
      </p:sp>
      <p:sp>
        <p:nvSpPr>
          <p:cNvPr id="2" name="AutoShape 2" descr="Image result for blackhawk helicopter banking tur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3" name="AutoShape 4" descr="Image result for blackhawk helicopter banking tur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800"/>
          </a:p>
        </p:txBody>
      </p:sp>
      <p:sp>
        <p:nvSpPr>
          <p:cNvPr id="4" name="TextBox 3"/>
          <p:cNvSpPr txBox="1"/>
          <p:nvPr/>
        </p:nvSpPr>
        <p:spPr>
          <a:xfrm>
            <a:off x="281709" y="6445493"/>
            <a:ext cx="3715633" cy="276999"/>
          </a:xfrm>
          <a:prstGeom prst="rect">
            <a:avLst/>
          </a:prstGeom>
          <a:noFill/>
        </p:spPr>
        <p:txBody>
          <a:bodyPr wrap="none" rtlCol="0">
            <a:spAutoFit/>
          </a:bodyPr>
          <a:lstStyle/>
          <a:p>
            <a:r>
              <a:rPr lang="en-US" sz="1200" dirty="0" smtClean="0">
                <a:solidFill>
                  <a:schemeClr val="bg1">
                    <a:lumMod val="50000"/>
                  </a:schemeClr>
                </a:solidFill>
                <a:latin typeface="Arial Black" panose="020B0A04020102020204" pitchFamily="34" charset="0"/>
              </a:rPr>
              <a:t>Unrelated photo: </a:t>
            </a:r>
            <a:r>
              <a:rPr lang="en-US" sz="1200" dirty="0" err="1">
                <a:solidFill>
                  <a:schemeClr val="bg1">
                    <a:lumMod val="50000"/>
                  </a:schemeClr>
                </a:solidFill>
                <a:latin typeface="Arial Black" panose="020B0A04020102020204" pitchFamily="34" charset="0"/>
                <a:hlinkClick r:id="rId4"/>
              </a:rPr>
              <a:t>MelanGressive</a:t>
            </a:r>
            <a:r>
              <a:rPr lang="en-US" sz="1200" dirty="0">
                <a:solidFill>
                  <a:schemeClr val="bg1">
                    <a:lumMod val="50000"/>
                  </a:schemeClr>
                </a:solidFill>
                <a:latin typeface="Arial Black" panose="020B0A04020102020204" pitchFamily="34" charset="0"/>
              </a:rPr>
              <a:t> </a:t>
            </a:r>
            <a:r>
              <a:rPr lang="en-US" sz="1200" dirty="0" smtClean="0">
                <a:solidFill>
                  <a:schemeClr val="bg1">
                    <a:lumMod val="50000"/>
                  </a:schemeClr>
                </a:solidFill>
                <a:latin typeface="Arial Black" panose="020B0A04020102020204" pitchFamily="34" charset="0"/>
              </a:rPr>
              <a:t> YouTube</a:t>
            </a:r>
          </a:p>
        </p:txBody>
      </p:sp>
      <p:sp>
        <p:nvSpPr>
          <p:cNvPr id="8" name="TextBox 7"/>
          <p:cNvSpPr txBox="1"/>
          <p:nvPr/>
        </p:nvSpPr>
        <p:spPr>
          <a:xfrm>
            <a:off x="2743200" y="3505200"/>
            <a:ext cx="6400800" cy="1815882"/>
          </a:xfrm>
          <a:prstGeom prst="rect">
            <a:avLst/>
          </a:prstGeom>
          <a:noFill/>
        </p:spPr>
        <p:txBody>
          <a:bodyPr wrap="square" rtlCol="0">
            <a:spAutoFit/>
          </a:bodyPr>
          <a:lstStyle/>
          <a:p>
            <a:pPr algn="r"/>
            <a:endParaRPr lang="en-US" sz="2800" dirty="0" smtClean="0">
              <a:effectLst>
                <a:outerShdw blurRad="38100" dist="38100" dir="2700000" algn="tl">
                  <a:schemeClr val="bg1">
                    <a:alpha val="43000"/>
                  </a:schemeClr>
                </a:outerShdw>
              </a:effectLst>
              <a:latin typeface="Arial Black" panose="020B0A04020102020204" pitchFamily="34" charset="0"/>
            </a:endParaRPr>
          </a:p>
          <a:p>
            <a:pPr algn="r"/>
            <a:r>
              <a:rPr lang="en-US" sz="2800" dirty="0" smtClean="0">
                <a:effectLst>
                  <a:outerShdw blurRad="38100" dist="38100" dir="2700000" algn="tl">
                    <a:schemeClr val="bg1">
                      <a:alpha val="43000"/>
                    </a:schemeClr>
                  </a:outerShdw>
                </a:effectLst>
                <a:latin typeface="Arial Black" panose="020B0A04020102020204" pitchFamily="34" charset="0"/>
              </a:rPr>
              <a:t>The helicopter crashed into trees, killing the two pilots </a:t>
            </a:r>
            <a:br>
              <a:rPr lang="en-US" sz="2800" dirty="0" smtClean="0">
                <a:effectLst>
                  <a:outerShdw blurRad="38100" dist="38100" dir="2700000" algn="tl">
                    <a:schemeClr val="bg1">
                      <a:alpha val="43000"/>
                    </a:schemeClr>
                  </a:outerShdw>
                </a:effectLst>
                <a:latin typeface="Arial Black" panose="020B0A04020102020204" pitchFamily="34" charset="0"/>
              </a:rPr>
            </a:br>
            <a:r>
              <a:rPr lang="en-US" sz="2800" dirty="0" smtClean="0">
                <a:effectLst>
                  <a:outerShdw blurRad="38100" dist="38100" dir="2700000" algn="tl">
                    <a:schemeClr val="bg1">
                      <a:alpha val="43000"/>
                    </a:schemeClr>
                  </a:outerShdw>
                </a:effectLst>
                <a:latin typeface="Arial Black" panose="020B0A04020102020204" pitchFamily="34" charset="0"/>
              </a:rPr>
              <a:t>and two aircrew inside</a:t>
            </a:r>
            <a:endParaRPr lang="en-US" sz="2800" dirty="0">
              <a:effectLst>
                <a:outerShdw blurRad="38100" dist="38100" dir="2700000" algn="tl">
                  <a:schemeClr val="bg1">
                    <a:alpha val="43000"/>
                  </a:schemeClr>
                </a:outerShdw>
              </a:effectLst>
              <a:latin typeface="Arial Black" panose="020B0A04020102020204" pitchFamily="34" charset="0"/>
            </a:endParaRPr>
          </a:p>
        </p:txBody>
      </p:sp>
    </p:spTree>
    <p:extLst>
      <p:ext uri="{BB962C8B-B14F-4D97-AF65-F5344CB8AC3E}">
        <p14:creationId xmlns:p14="http://schemas.microsoft.com/office/powerpoint/2010/main" val="747636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81000"/>
            <a:ext cx="8915400" cy="2246769"/>
          </a:xfrm>
          <a:prstGeom prst="rect">
            <a:avLst/>
          </a:prstGeom>
          <a:noFill/>
        </p:spPr>
        <p:txBody>
          <a:bodyPr wrap="square" rtlCol="0">
            <a:spAutoFit/>
          </a:bodyPr>
          <a:lstStyle/>
          <a:p>
            <a:r>
              <a:rPr lang="en-US" sz="2800" dirty="0" smtClean="0">
                <a:solidFill>
                  <a:schemeClr val="bg1"/>
                </a:solidFill>
                <a:latin typeface="Arial Black" panose="020B0A04020102020204" pitchFamily="34" charset="0"/>
              </a:rPr>
              <a:t>Killed </a:t>
            </a:r>
            <a:r>
              <a:rPr lang="en-US" sz="2800" dirty="0">
                <a:solidFill>
                  <a:schemeClr val="bg1"/>
                </a:solidFill>
                <a:latin typeface="Arial Black" panose="020B0A04020102020204" pitchFamily="34" charset="0"/>
              </a:rPr>
              <a:t>in the crash were </a:t>
            </a:r>
            <a:endParaRPr lang="en-US" sz="2800" dirty="0" smtClean="0">
              <a:solidFill>
                <a:schemeClr val="bg1"/>
              </a:solidFill>
              <a:latin typeface="Arial Black" panose="020B0A04020102020204" pitchFamily="34" charset="0"/>
            </a:endParaRPr>
          </a:p>
          <a:p>
            <a:pPr marL="630238" indent="-342900">
              <a:buFont typeface="Arial" panose="020B0604020202020204" pitchFamily="34" charset="0"/>
              <a:buChar char="•"/>
            </a:pPr>
            <a:r>
              <a:rPr lang="en-US" sz="2800" dirty="0" smtClean="0">
                <a:solidFill>
                  <a:schemeClr val="bg1"/>
                </a:solidFill>
                <a:latin typeface="Arial Black" panose="020B0A04020102020204" pitchFamily="34" charset="0"/>
              </a:rPr>
              <a:t>Sgt</a:t>
            </a:r>
            <a:r>
              <a:rPr lang="en-US" sz="2800" dirty="0">
                <a:solidFill>
                  <a:schemeClr val="bg1"/>
                </a:solidFill>
                <a:latin typeface="Arial Black" panose="020B0A04020102020204" pitchFamily="34" charset="0"/>
              </a:rPr>
              <a:t>. 1st Class Toby </a:t>
            </a:r>
            <a:r>
              <a:rPr lang="en-US" sz="2800" dirty="0" smtClean="0">
                <a:solidFill>
                  <a:schemeClr val="bg1"/>
                </a:solidFill>
                <a:latin typeface="Arial Black" panose="020B0A04020102020204" pitchFamily="34" charset="0"/>
              </a:rPr>
              <a:t>Childers</a:t>
            </a:r>
          </a:p>
          <a:p>
            <a:pPr marL="630238" indent="-342900">
              <a:buFont typeface="Arial" panose="020B0604020202020204" pitchFamily="34" charset="0"/>
              <a:buChar char="•"/>
            </a:pPr>
            <a:r>
              <a:rPr lang="en-US" sz="2800" dirty="0" smtClean="0">
                <a:solidFill>
                  <a:schemeClr val="bg1"/>
                </a:solidFill>
                <a:latin typeface="Arial Black" panose="020B0A04020102020204" pitchFamily="34" charset="0"/>
              </a:rPr>
              <a:t>Chief </a:t>
            </a:r>
            <a:r>
              <a:rPr lang="en-US" sz="2800" dirty="0">
                <a:solidFill>
                  <a:schemeClr val="bg1"/>
                </a:solidFill>
                <a:latin typeface="Arial Black" panose="020B0A04020102020204" pitchFamily="34" charset="0"/>
              </a:rPr>
              <a:t>Warrant Officer 3 Stephen </a:t>
            </a:r>
            <a:r>
              <a:rPr lang="en-US" sz="2800" dirty="0" smtClean="0">
                <a:solidFill>
                  <a:schemeClr val="bg1"/>
                </a:solidFill>
                <a:latin typeface="Arial Black" panose="020B0A04020102020204" pitchFamily="34" charset="0"/>
              </a:rPr>
              <a:t>Cooley</a:t>
            </a:r>
          </a:p>
          <a:p>
            <a:pPr marL="630238" indent="-342900">
              <a:buFont typeface="Arial" panose="020B0604020202020204" pitchFamily="34" charset="0"/>
              <a:buChar char="•"/>
            </a:pPr>
            <a:r>
              <a:rPr lang="en-US" sz="2800" dirty="0" smtClean="0">
                <a:solidFill>
                  <a:schemeClr val="bg1"/>
                </a:solidFill>
                <a:latin typeface="Arial Black" panose="020B0A04020102020204" pitchFamily="34" charset="0"/>
              </a:rPr>
              <a:t>Sgt</a:t>
            </a:r>
            <a:r>
              <a:rPr lang="en-US" sz="2800" dirty="0">
                <a:solidFill>
                  <a:schemeClr val="bg1"/>
                </a:solidFill>
                <a:latin typeface="Arial Black" panose="020B0A04020102020204" pitchFamily="34" charset="0"/>
              </a:rPr>
              <a:t>. 1st Class Jason Smith </a:t>
            </a:r>
            <a:endParaRPr lang="en-US" sz="2800" dirty="0" smtClean="0">
              <a:solidFill>
                <a:schemeClr val="bg1"/>
              </a:solidFill>
              <a:latin typeface="Arial Black" panose="020B0A04020102020204" pitchFamily="34" charset="0"/>
            </a:endParaRPr>
          </a:p>
          <a:p>
            <a:pPr marL="630238" indent="-342900">
              <a:buFont typeface="Arial" panose="020B0604020202020204" pitchFamily="34" charset="0"/>
              <a:buChar char="•"/>
            </a:pPr>
            <a:r>
              <a:rPr lang="en-US" sz="2800" dirty="0" smtClean="0">
                <a:solidFill>
                  <a:schemeClr val="bg1"/>
                </a:solidFill>
                <a:latin typeface="Arial Black" panose="020B0A04020102020204" pitchFamily="34" charset="0"/>
              </a:rPr>
              <a:t>CW3 </a:t>
            </a:r>
            <a:r>
              <a:rPr lang="en-US" sz="2800" dirty="0">
                <a:solidFill>
                  <a:schemeClr val="bg1"/>
                </a:solidFill>
                <a:latin typeface="Arial Black" panose="020B0A04020102020204" pitchFamily="34" charset="0"/>
              </a:rPr>
              <a:t>Michael </a:t>
            </a:r>
            <a:r>
              <a:rPr lang="en-US" sz="2800" dirty="0" smtClean="0">
                <a:solidFill>
                  <a:schemeClr val="bg1"/>
                </a:solidFill>
                <a:latin typeface="Arial Black" panose="020B0A04020102020204" pitchFamily="34" charset="0"/>
              </a:rPr>
              <a:t>Tharp</a:t>
            </a:r>
            <a:endParaRPr lang="en-US" sz="2800" dirty="0">
              <a:solidFill>
                <a:schemeClr val="bg1"/>
              </a:solidFill>
              <a:latin typeface="Arial Black" panose="020B0A04020102020204" pitchFamily="34" charset="0"/>
            </a:endParaRPr>
          </a:p>
        </p:txBody>
      </p:sp>
      <p:pic>
        <p:nvPicPr>
          <p:cNvPr id="110594" name="Picture 2" descr="Image result for funeral Sgt. 1st Class Toby Childers,">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10200" y="2652501"/>
            <a:ext cx="30003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79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elated image">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2667000"/>
            <a:ext cx="5380338" cy="3981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33600" y="363294"/>
            <a:ext cx="6664553" cy="2246769"/>
          </a:xfrm>
          <a:prstGeom prst="rect">
            <a:avLst/>
          </a:prstGeom>
          <a:noFill/>
        </p:spPr>
        <p:txBody>
          <a:bodyPr wrap="square" rtlCol="0">
            <a:spAutoFit/>
          </a:bodyPr>
          <a:lstStyle/>
          <a:p>
            <a:pPr algn="r"/>
            <a:r>
              <a:rPr lang="en-US" sz="2800" dirty="0">
                <a:solidFill>
                  <a:schemeClr val="bg1"/>
                </a:solidFill>
                <a:latin typeface="Arial Black" panose="020B0A04020102020204" pitchFamily="34" charset="0"/>
              </a:rPr>
              <a:t>An Army investigation blamed </a:t>
            </a:r>
            <a:r>
              <a:rPr lang="en-US" sz="2800" dirty="0" smtClean="0">
                <a:solidFill>
                  <a:schemeClr val="bg1"/>
                </a:solidFill>
                <a:latin typeface="Arial Black" panose="020B0A04020102020204" pitchFamily="34" charset="0"/>
              </a:rPr>
              <a:t/>
            </a:r>
            <a:br>
              <a:rPr lang="en-US" sz="2800" dirty="0" smtClean="0">
                <a:solidFill>
                  <a:schemeClr val="bg1"/>
                </a:solidFill>
                <a:latin typeface="Arial Black" panose="020B0A04020102020204" pitchFamily="34" charset="0"/>
              </a:rPr>
            </a:br>
            <a:r>
              <a:rPr lang="en-US" sz="2800" dirty="0" smtClean="0">
                <a:solidFill>
                  <a:schemeClr val="bg1"/>
                </a:solidFill>
                <a:latin typeface="Arial Black" panose="020B0A04020102020204" pitchFamily="34" charset="0"/>
              </a:rPr>
              <a:t>pilot error, </a:t>
            </a:r>
            <a:r>
              <a:rPr lang="en-US" sz="2800" i="1" u="sng" dirty="0" smtClean="0">
                <a:solidFill>
                  <a:schemeClr val="bg1"/>
                </a:solidFill>
                <a:latin typeface="Arial Black" panose="020B0A04020102020204" pitchFamily="34" charset="0"/>
              </a:rPr>
              <a:t>but </a:t>
            </a:r>
            <a:r>
              <a:rPr lang="en-US" sz="2800" i="1" u="sng" dirty="0">
                <a:solidFill>
                  <a:schemeClr val="bg1"/>
                </a:solidFill>
                <a:latin typeface="Arial Black" panose="020B0A04020102020204" pitchFamily="34" charset="0"/>
              </a:rPr>
              <a:t>investigators discovered a glaring problem with Fort Hood's search and rescue system </a:t>
            </a:r>
            <a:r>
              <a:rPr lang="en-US" sz="2800" dirty="0">
                <a:solidFill>
                  <a:schemeClr val="bg1"/>
                </a:solidFill>
                <a:latin typeface="Arial Black" panose="020B0A04020102020204" pitchFamily="34" charset="0"/>
              </a:rPr>
              <a:t>in the process</a:t>
            </a:r>
            <a:r>
              <a:rPr lang="en-US" sz="2800" dirty="0" smtClean="0">
                <a:solidFill>
                  <a:schemeClr val="bg1"/>
                </a:solidFill>
                <a:latin typeface="Arial Black" panose="020B0A04020102020204" pitchFamily="34" charset="0"/>
              </a:rPr>
              <a:t>.</a:t>
            </a:r>
            <a:endParaRPr lang="en-US" sz="2800" b="1" dirty="0">
              <a:solidFill>
                <a:schemeClr val="bg1"/>
              </a:solidFill>
              <a:latin typeface="Arial Black" panose="020B0A04020102020204" pitchFamily="34" charset="0"/>
            </a:endParaRPr>
          </a:p>
        </p:txBody>
      </p:sp>
      <p:sp>
        <p:nvSpPr>
          <p:cNvPr id="6" name="TextBox 5"/>
          <p:cNvSpPr txBox="1"/>
          <p:nvPr/>
        </p:nvSpPr>
        <p:spPr>
          <a:xfrm>
            <a:off x="228600" y="6385168"/>
            <a:ext cx="2641813" cy="276999"/>
          </a:xfrm>
          <a:prstGeom prst="rect">
            <a:avLst/>
          </a:prstGeom>
          <a:noFill/>
        </p:spPr>
        <p:txBody>
          <a:bodyPr wrap="none" rtlCol="0">
            <a:spAutoFit/>
          </a:bodyPr>
          <a:lstStyle/>
          <a:p>
            <a:r>
              <a:rPr lang="en-US" sz="1200" dirty="0" smtClean="0">
                <a:solidFill>
                  <a:srgbClr val="663300"/>
                </a:solidFill>
                <a:latin typeface="Arial Black" panose="020B0A04020102020204" pitchFamily="34" charset="0"/>
              </a:rPr>
              <a:t>Photo: coastguarddodlive.mil</a:t>
            </a:r>
          </a:p>
        </p:txBody>
      </p:sp>
    </p:spTree>
    <p:extLst>
      <p:ext uri="{BB962C8B-B14F-4D97-AF65-F5344CB8AC3E}">
        <p14:creationId xmlns:p14="http://schemas.microsoft.com/office/powerpoint/2010/main" val="3127233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blackhawk helicopter banking turn">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29000" y="3167842"/>
            <a:ext cx="5105400" cy="340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15274" y="6274584"/>
            <a:ext cx="2442976" cy="276999"/>
          </a:xfrm>
          <a:prstGeom prst="rect">
            <a:avLst/>
          </a:prstGeom>
          <a:noFill/>
        </p:spPr>
        <p:txBody>
          <a:bodyPr wrap="none" rtlCol="0">
            <a:spAutoFit/>
          </a:bodyPr>
          <a:lstStyle/>
          <a:p>
            <a:r>
              <a:rPr lang="en-US" sz="1200" dirty="0" smtClean="0">
                <a:solidFill>
                  <a:srgbClr val="FF3300"/>
                </a:solidFill>
                <a:latin typeface="Arial Black" panose="020B0A04020102020204" pitchFamily="34" charset="0"/>
              </a:rPr>
              <a:t>Photo: Old81tudiosart.com</a:t>
            </a:r>
          </a:p>
        </p:txBody>
      </p:sp>
      <p:sp>
        <p:nvSpPr>
          <p:cNvPr id="9" name="TextBox 8"/>
          <p:cNvSpPr txBox="1"/>
          <p:nvPr/>
        </p:nvSpPr>
        <p:spPr>
          <a:xfrm>
            <a:off x="304800" y="381000"/>
            <a:ext cx="8622146" cy="2677656"/>
          </a:xfrm>
          <a:prstGeom prst="rect">
            <a:avLst/>
          </a:prstGeom>
          <a:noFill/>
        </p:spPr>
        <p:txBody>
          <a:bodyPr wrap="square" rtlCol="0">
            <a:spAutoFit/>
          </a:bodyPr>
          <a:lstStyle/>
          <a:p>
            <a:r>
              <a:rPr lang="en-US" sz="2800" dirty="0" smtClean="0">
                <a:solidFill>
                  <a:schemeClr val="bg1"/>
                </a:solidFill>
                <a:latin typeface="Arial Black" panose="020B0A04020102020204" pitchFamily="34" charset="0"/>
              </a:rPr>
              <a:t>The </a:t>
            </a:r>
            <a:r>
              <a:rPr lang="en-US" sz="2800" dirty="0">
                <a:solidFill>
                  <a:schemeClr val="bg1"/>
                </a:solidFill>
                <a:latin typeface="Arial Black" panose="020B0A04020102020204" pitchFamily="34" charset="0"/>
              </a:rPr>
              <a:t>Black Hawk last checked in at </a:t>
            </a:r>
            <a:r>
              <a:rPr lang="en-US" sz="2800" dirty="0" smtClean="0">
                <a:solidFill>
                  <a:schemeClr val="bg1"/>
                </a:solidFill>
                <a:latin typeface="Arial Black" panose="020B0A04020102020204" pitchFamily="34" charset="0"/>
              </a:rPr>
              <a:t>1719 hrs </a:t>
            </a:r>
          </a:p>
          <a:p>
            <a:endParaRPr lang="en-US" sz="2800" dirty="0" smtClean="0">
              <a:solidFill>
                <a:schemeClr val="bg1"/>
              </a:solidFill>
              <a:latin typeface="Arial Black" panose="020B0A04020102020204" pitchFamily="34" charset="0"/>
            </a:endParaRPr>
          </a:p>
          <a:p>
            <a:r>
              <a:rPr lang="en-US" sz="2800" i="1" u="sng" dirty="0" smtClean="0">
                <a:solidFill>
                  <a:schemeClr val="bg1"/>
                </a:solidFill>
                <a:latin typeface="Arial Black" panose="020B0A04020102020204" pitchFamily="34" charset="0"/>
              </a:rPr>
              <a:t>At 1749 hrs, the </a:t>
            </a:r>
            <a:r>
              <a:rPr lang="en-US" sz="2800" i="1" u="sng" dirty="0">
                <a:solidFill>
                  <a:schemeClr val="bg1"/>
                </a:solidFill>
                <a:latin typeface="Arial Black" panose="020B0A04020102020204" pitchFamily="34" charset="0"/>
              </a:rPr>
              <a:t>post's air traffic control </a:t>
            </a:r>
            <a:r>
              <a:rPr lang="en-US" sz="2800" i="1" u="sng" dirty="0" smtClean="0">
                <a:solidFill>
                  <a:schemeClr val="bg1"/>
                </a:solidFill>
                <a:latin typeface="Arial Black" panose="020B0A04020102020204" pitchFamily="34" charset="0"/>
              </a:rPr>
              <a:t>(ATC) center should </a:t>
            </a:r>
            <a:r>
              <a:rPr lang="en-US" sz="2800" i="1" u="sng" dirty="0">
                <a:solidFill>
                  <a:schemeClr val="bg1"/>
                </a:solidFill>
                <a:latin typeface="Arial Black" panose="020B0A04020102020204" pitchFamily="34" charset="0"/>
              </a:rPr>
              <a:t>have declared the aircraft overdue </a:t>
            </a:r>
            <a:r>
              <a:rPr lang="en-US" sz="2800" i="1" u="sng" dirty="0" smtClean="0">
                <a:solidFill>
                  <a:schemeClr val="bg1"/>
                </a:solidFill>
                <a:latin typeface="Arial Black" panose="020B0A04020102020204" pitchFamily="34" charset="0"/>
              </a:rPr>
              <a:t>and initiated SAR.</a:t>
            </a:r>
          </a:p>
        </p:txBody>
      </p:sp>
    </p:spTree>
    <p:extLst>
      <p:ext uri="{BB962C8B-B14F-4D97-AF65-F5344CB8AC3E}">
        <p14:creationId xmlns:p14="http://schemas.microsoft.com/office/powerpoint/2010/main" val="784593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508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sz="1400" dirty="0" smtClean="0">
            <a:latin typeface="Arial Black" panose="020B0A04020102020204"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29752</TotalTime>
  <Words>1573</Words>
  <Application>Microsoft Office PowerPoint</Application>
  <PresentationFormat>On-screen Show (4:3)</PresentationFormat>
  <Paragraphs>197</Paragraphs>
  <Slides>56</Slides>
  <Notes>21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PowerPoint Presentation</vt:lpstr>
      <vt:lpstr>U.S. Air Rescue Commission -  ICAR Mountain Rescue Coordinator; Flight For Life Alpine Rescue Team</vt:lpstr>
      <vt:lpstr>PowerPoint Presentation</vt:lpstr>
      <vt:lpstr>PowerPoint Presentation</vt:lpstr>
      <vt:lpstr>2015 Incident Follow-up Fort Hood Blackhawk Crash Review indicates delays in SAR response November 23, 2015</vt:lpstr>
      <vt:lpstr>PowerPoint Presentation</vt:lpstr>
      <vt:lpstr>PowerPoint Presentation</vt:lpstr>
      <vt:lpstr>PowerPoint Presentation</vt:lpstr>
      <vt:lpstr>PowerPoint Presentation</vt:lpstr>
      <vt:lpstr>PowerPoint Presentation</vt:lpstr>
      <vt:lpstr>PowerPoint Presentation</vt:lpstr>
      <vt:lpstr>Incident Report St. Louis Children’s Hospital “Kids Flight” July 1, 2017 – Perryville, Missouri</vt:lpstr>
      <vt:lpstr>PowerPoint Presentation</vt:lpstr>
      <vt:lpstr>PowerPoint Presentation</vt:lpstr>
      <vt:lpstr>PowerPoint Presentation</vt:lpstr>
      <vt:lpstr>PowerPoint Presentation</vt:lpstr>
      <vt:lpstr>PowerPoint Presentation</vt:lpstr>
      <vt:lpstr>Incident Report Hoist Weight Falls During Rescue Snohomish (WA) County Sheriff’s Office August 21, 2017</vt:lpstr>
      <vt:lpstr>PowerPoint Presentation</vt:lpstr>
      <vt:lpstr>PowerPoint Presentation</vt:lpstr>
      <vt:lpstr>PowerPoint Presentation</vt:lpstr>
      <vt:lpstr>PowerPoint Presentation</vt:lpstr>
      <vt:lpstr>Incident Report Duke University “Life Flight” September 8, 2017 – Perquimans Cty., North Carolina</vt:lpstr>
      <vt:lpstr>PowerPoint Presentation</vt:lpstr>
      <vt:lpstr>PowerPoint Presentation</vt:lpstr>
      <vt:lpstr>PowerPoint Presentation</vt:lpstr>
      <vt:lpstr>PowerPoint Presentation</vt:lpstr>
      <vt:lpstr>Incident Report Rescuer Falls from Hoist Medical Evacuation Hoist Training September 12, 2017 – Fort Hood, Texas</vt:lpstr>
      <vt:lpstr>PowerPoint Presentation</vt:lpstr>
      <vt:lpstr>PowerPoint Presentation</vt:lpstr>
      <vt:lpstr>PowerPoint Presentation</vt:lpstr>
      <vt:lpstr>2013 Foreign Incident Update Rescuer Cuts the Wrong Rope Climber Dies from Subsequent Fall February 13, 2013 – Ben Nevis, Scotland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2016 Foreign Incident Update Rescuer Impacted by Main Rotor Hoist Rescue from Grounded Cargo Ship March 11, 2016 – Taipai, Taiwan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Foreign Incident Report 4 Die During Body Recovery March 14, 2017 – Mexicali, Mexico</vt:lpstr>
      <vt:lpstr>PowerPoint Presentation</vt:lpstr>
      <vt:lpstr>PowerPoint Presentation</vt:lpstr>
      <vt:lpstr>PowerPoint Presentation</vt:lpstr>
      <vt:lpstr>PowerPoint Presentation</vt:lpstr>
      <vt:lpstr>Risks/Trends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Charley Shimanski</dc:creator>
  <cp:lastModifiedBy>Charley</cp:lastModifiedBy>
  <cp:revision>534</cp:revision>
  <dcterms:created xsi:type="dcterms:W3CDTF">2001-05-26T20:39:50Z</dcterms:created>
  <dcterms:modified xsi:type="dcterms:W3CDTF">2018-01-14T23:22:02Z</dcterms:modified>
</cp:coreProperties>
</file>