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6" r:id="rId10"/>
    <p:sldId id="279" r:id="rId11"/>
    <p:sldId id="277" r:id="rId12"/>
    <p:sldId id="264" r:id="rId13"/>
    <p:sldId id="266" r:id="rId14"/>
    <p:sldId id="267" r:id="rId15"/>
    <p:sldId id="268" r:id="rId16"/>
    <p:sldId id="280" r:id="rId17"/>
    <p:sldId id="269" r:id="rId18"/>
    <p:sldId id="270" r:id="rId19"/>
    <p:sldId id="271" r:id="rId20"/>
    <p:sldId id="272" r:id="rId21"/>
    <p:sldId id="273" r:id="rId22"/>
    <p:sldId id="274" r:id="rId23"/>
    <p:sldId id="275"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A878175-F7DB-4AAA-93A7-F624CE119195}" type="datetimeFigureOut">
              <a:rPr lang="de-AT" smtClean="0"/>
              <a:t>13.08.2018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220162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A878175-F7DB-4AAA-93A7-F624CE119195}" type="datetimeFigureOut">
              <a:rPr lang="de-AT" smtClean="0"/>
              <a:t>13.08.2018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415724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A878175-F7DB-4AAA-93A7-F624CE119195}" type="datetimeFigureOut">
              <a:rPr lang="de-AT" smtClean="0"/>
              <a:t>13.08.2018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49035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A878175-F7DB-4AAA-93A7-F624CE119195}" type="datetimeFigureOut">
              <a:rPr lang="de-AT" smtClean="0"/>
              <a:t>13.08.2018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1722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A878175-F7DB-4AAA-93A7-F624CE119195}" type="datetimeFigureOut">
              <a:rPr lang="de-AT" smtClean="0"/>
              <a:t>13.08.2018</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48327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A878175-F7DB-4AAA-93A7-F624CE119195}" type="datetimeFigureOut">
              <a:rPr lang="de-AT" smtClean="0"/>
              <a:t>13.08.2018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277264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A878175-F7DB-4AAA-93A7-F624CE119195}" type="datetimeFigureOut">
              <a:rPr lang="de-AT" smtClean="0"/>
              <a:t>13.08.2018</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72503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A878175-F7DB-4AAA-93A7-F624CE119195}" type="datetimeFigureOut">
              <a:rPr lang="de-AT" smtClean="0"/>
              <a:t>13.08.2018</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115215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78175-F7DB-4AAA-93A7-F624CE119195}" type="datetimeFigureOut">
              <a:rPr lang="de-AT" smtClean="0"/>
              <a:t>13.08.2018</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116828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A878175-F7DB-4AAA-93A7-F624CE119195}" type="datetimeFigureOut">
              <a:rPr lang="de-AT" smtClean="0"/>
              <a:t>13.08.2018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27916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A878175-F7DB-4AAA-93A7-F624CE119195}" type="datetimeFigureOut">
              <a:rPr lang="de-AT" smtClean="0"/>
              <a:t>13.08.2018</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BFAB5801-0983-46A4-AD2E-B0D3D30AF246}" type="slidenum">
              <a:rPr lang="de-AT" smtClean="0"/>
              <a:t>‹Nr.›</a:t>
            </a:fld>
            <a:endParaRPr lang="de-AT"/>
          </a:p>
        </p:txBody>
      </p:sp>
    </p:spTree>
    <p:extLst>
      <p:ext uri="{BB962C8B-B14F-4D97-AF65-F5344CB8AC3E}">
        <p14:creationId xmlns:p14="http://schemas.microsoft.com/office/powerpoint/2010/main" val="328006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78175-F7DB-4AAA-93A7-F624CE119195}" type="datetimeFigureOut">
              <a:rPr lang="de-AT" smtClean="0"/>
              <a:t>13.08.2018</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B5801-0983-46A4-AD2E-B0D3D30AF246}" type="slidenum">
              <a:rPr lang="de-AT" smtClean="0"/>
              <a:t>‹Nr.›</a:t>
            </a:fld>
            <a:endParaRPr lang="de-AT"/>
          </a:p>
        </p:txBody>
      </p:sp>
    </p:spTree>
    <p:extLst>
      <p:ext uri="{BB962C8B-B14F-4D97-AF65-F5344CB8AC3E}">
        <p14:creationId xmlns:p14="http://schemas.microsoft.com/office/powerpoint/2010/main" val="271188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maps/timeline"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icloud.com/#find" TargetMode="External"/><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 xmlns:a16="http://schemas.microsoft.com/office/drawing/2014/main" id="{819FED84-3E4D-484C-B34E-84A04FAEC91E}"/>
              </a:ext>
            </a:extLst>
          </p:cNvPr>
          <p:cNvSpPr txBox="1"/>
          <p:nvPr/>
        </p:nvSpPr>
        <p:spPr>
          <a:xfrm>
            <a:off x="2460377" y="4944644"/>
            <a:ext cx="6236194" cy="646331"/>
          </a:xfrm>
          <a:prstGeom prst="rect">
            <a:avLst/>
          </a:prstGeom>
          <a:noFill/>
        </p:spPr>
        <p:txBody>
          <a:bodyPr wrap="none" rtlCol="0">
            <a:spAutoFit/>
          </a:bodyPr>
          <a:lstStyle/>
          <a:p>
            <a:r>
              <a:rPr lang="de-AT" sz="3600" b="1" dirty="0"/>
              <a:t>Möglichkeiten zur Handyortung</a:t>
            </a:r>
          </a:p>
        </p:txBody>
      </p:sp>
      <p:pic>
        <p:nvPicPr>
          <p:cNvPr id="6" name="Grafik 5" descr="Ein Bild, das draußen, Schild enthält.&#10;&#10;Mit sehr hoher Zuverlässigkeit generierte Beschreibung">
            <a:extLst>
              <a:ext uri="{FF2B5EF4-FFF2-40B4-BE49-F238E27FC236}">
                <a16:creationId xmlns="" xmlns:a16="http://schemas.microsoft.com/office/drawing/2014/main" id="{91FE8168-D629-445C-B178-336BDEDBE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95" y="4516293"/>
            <a:ext cx="1846203" cy="1850442"/>
          </a:xfrm>
          <a:prstGeom prst="rect">
            <a:avLst/>
          </a:prstGeom>
        </p:spPr>
      </p:pic>
      <p:sp>
        <p:nvSpPr>
          <p:cNvPr id="8" name="Textfeld 7">
            <a:extLst>
              <a:ext uri="{FF2B5EF4-FFF2-40B4-BE49-F238E27FC236}">
                <a16:creationId xmlns="" xmlns:a16="http://schemas.microsoft.com/office/drawing/2014/main" id="{2FB0202F-5CDB-4A02-AC28-9F7DD050FEE0}"/>
              </a:ext>
            </a:extLst>
          </p:cNvPr>
          <p:cNvSpPr txBox="1"/>
          <p:nvPr/>
        </p:nvSpPr>
        <p:spPr>
          <a:xfrm>
            <a:off x="4006240" y="5673818"/>
            <a:ext cx="3778214" cy="400110"/>
          </a:xfrm>
          <a:prstGeom prst="rect">
            <a:avLst/>
          </a:prstGeom>
          <a:noFill/>
        </p:spPr>
        <p:txBody>
          <a:bodyPr wrap="none" rtlCol="0">
            <a:spAutoFit/>
          </a:bodyPr>
          <a:lstStyle/>
          <a:p>
            <a:r>
              <a:rPr lang="de-AT" sz="2000" dirty="0" smtClean="0"/>
              <a:t>ÖBRD - Hundestaffel seppolo 2018</a:t>
            </a:r>
            <a:endParaRPr lang="de-AT" sz="2000" dirty="0"/>
          </a:p>
        </p:txBody>
      </p:sp>
      <p:pic>
        <p:nvPicPr>
          <p:cNvPr id="13" name="Grafik 12" descr="Ein Bild, das Elektronik, drinnen enthält.&#10;&#10;Mit sehr hoher Zuverlässigkeit generierte Beschreibung">
            <a:extLst>
              <a:ext uri="{FF2B5EF4-FFF2-40B4-BE49-F238E27FC236}">
                <a16:creationId xmlns="" xmlns:a16="http://schemas.microsoft.com/office/drawing/2014/main" id="{4414FA45-FB38-4C96-BC12-7314454C5532}"/>
              </a:ext>
            </a:extLst>
          </p:cNvPr>
          <p:cNvPicPr>
            <a:picLocks noChangeAspect="1"/>
          </p:cNvPicPr>
          <p:nvPr/>
        </p:nvPicPr>
        <p:blipFill rotWithShape="1">
          <a:blip r:embed="rId3">
            <a:extLst>
              <a:ext uri="{28A0092B-C50C-407E-A947-70E740481C1C}">
                <a14:useLocalDpi xmlns:a14="http://schemas.microsoft.com/office/drawing/2010/main" val="0"/>
              </a:ext>
            </a:extLst>
          </a:blip>
          <a:srcRect t="2135" b="20399"/>
          <a:stretch/>
        </p:blipFill>
        <p:spPr>
          <a:xfrm>
            <a:off x="0" y="0"/>
            <a:ext cx="9144000" cy="3987314"/>
          </a:xfrm>
          <a:prstGeom prst="rect">
            <a:avLst/>
          </a:prstGeom>
        </p:spPr>
      </p:pic>
    </p:spTree>
    <p:extLst>
      <p:ext uri="{BB962C8B-B14F-4D97-AF65-F5344CB8AC3E}">
        <p14:creationId xmlns:p14="http://schemas.microsoft.com/office/powerpoint/2010/main" val="22014108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Screenshot enthält.&#10;&#10;Mit sehr hoher Zuverlässigkeit generierte Beschreibung">
            <a:extLst>
              <a:ext uri="{FF2B5EF4-FFF2-40B4-BE49-F238E27FC236}">
                <a16:creationId xmlns="" xmlns:a16="http://schemas.microsoft.com/office/drawing/2014/main" id="{AA3F3E52-83B2-4054-81D9-D216BA22B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38" y="1274775"/>
            <a:ext cx="2923412" cy="5196364"/>
          </a:xfrm>
          <a:prstGeom prst="rect">
            <a:avLst/>
          </a:prstGeom>
          <a:ln>
            <a:noFill/>
          </a:ln>
          <a:effectLst>
            <a:outerShdw blurRad="292100" dist="139700" dir="2700000" algn="tl" rotWithShape="0">
              <a:srgbClr val="333333">
                <a:alpha val="65000"/>
              </a:srgbClr>
            </a:outerShdw>
          </a:effectLst>
        </p:spPr>
      </p:pic>
      <p:sp>
        <p:nvSpPr>
          <p:cNvPr id="3" name="Rechteck 2">
            <a:extLst>
              <a:ext uri="{FF2B5EF4-FFF2-40B4-BE49-F238E27FC236}">
                <a16:creationId xmlns="" xmlns:a16="http://schemas.microsoft.com/office/drawing/2014/main" id="{790E7A97-ABDA-4F92-8FE7-54BEDC2CB767}"/>
              </a:ext>
            </a:extLst>
          </p:cNvPr>
          <p:cNvSpPr/>
          <p:nvPr/>
        </p:nvSpPr>
        <p:spPr>
          <a:xfrm>
            <a:off x="4088423" y="3958796"/>
            <a:ext cx="4873481" cy="1200329"/>
          </a:xfrm>
          <a:prstGeom prst="rect">
            <a:avLst/>
          </a:prstGeom>
        </p:spPr>
        <p:txBody>
          <a:bodyPr wrap="square">
            <a:spAutoFit/>
          </a:bodyPr>
          <a:lstStyle/>
          <a:p>
            <a:r>
              <a:rPr lang="de-AT" dirty="0"/>
              <a:t>Durch drücken auf die Anhang- Taste (Büroklammer) erscheinen die hier angezeigten Auswahlmöglichkeiten:</a:t>
            </a:r>
          </a:p>
          <a:p>
            <a:r>
              <a:rPr lang="de-AT" b="1" dirty="0"/>
              <a:t>Auf Standort drücken!</a:t>
            </a:r>
            <a:endParaRPr lang="de-AT" dirty="0"/>
          </a:p>
        </p:txBody>
      </p:sp>
      <p:sp>
        <p:nvSpPr>
          <p:cNvPr id="4" name="Rechteck 3">
            <a:extLst>
              <a:ext uri="{FF2B5EF4-FFF2-40B4-BE49-F238E27FC236}">
                <a16:creationId xmlns="" xmlns:a16="http://schemas.microsoft.com/office/drawing/2014/main" id="{E6A6C749-9E3D-4C10-BE7C-740B4B64EEC2}"/>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5CF4277C-AB3F-4799-97C3-C6D4BC01B1FC}"/>
              </a:ext>
            </a:extLst>
          </p:cNvPr>
          <p:cNvSpPr/>
          <p:nvPr/>
        </p:nvSpPr>
        <p:spPr>
          <a:xfrm>
            <a:off x="146928" y="63625"/>
            <a:ext cx="4512582" cy="584775"/>
          </a:xfrm>
          <a:prstGeom prst="rect">
            <a:avLst/>
          </a:prstGeom>
        </p:spPr>
        <p:txBody>
          <a:bodyPr wrap="none">
            <a:spAutoFit/>
          </a:bodyPr>
          <a:lstStyle/>
          <a:p>
            <a:r>
              <a:rPr lang="de-AT" sz="3200" b="1" dirty="0">
                <a:solidFill>
                  <a:schemeClr val="bg1"/>
                </a:solidFill>
              </a:rPr>
              <a:t>Handyortung - WhatsApp</a:t>
            </a:r>
          </a:p>
        </p:txBody>
      </p:sp>
      <p:pic>
        <p:nvPicPr>
          <p:cNvPr id="6" name="Grafik 5" descr="Ein Bild, das draußen, Schild enthält.&#10;&#10;Mit sehr hoher Zuverlässigkeit generierte Beschreibung">
            <a:extLst>
              <a:ext uri="{FF2B5EF4-FFF2-40B4-BE49-F238E27FC236}">
                <a16:creationId xmlns="" xmlns:a16="http://schemas.microsoft.com/office/drawing/2014/main" id="{C2738E4B-C09A-4098-BDAF-49EC3BD8B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
        <p:nvSpPr>
          <p:cNvPr id="9" name="Ellipse 8">
            <a:extLst>
              <a:ext uri="{FF2B5EF4-FFF2-40B4-BE49-F238E27FC236}">
                <a16:creationId xmlns="" xmlns:a16="http://schemas.microsoft.com/office/drawing/2014/main" id="{8278C0ED-A503-4E2C-8F47-4666542A7577}"/>
              </a:ext>
            </a:extLst>
          </p:cNvPr>
          <p:cNvSpPr/>
          <p:nvPr/>
        </p:nvSpPr>
        <p:spPr>
          <a:xfrm>
            <a:off x="1758461" y="2637693"/>
            <a:ext cx="949569" cy="112541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346467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creenshot enthält.&#10;&#10;Mit sehr hoher Zuverlässigkeit generierte Beschreibung">
            <a:extLst>
              <a:ext uri="{FF2B5EF4-FFF2-40B4-BE49-F238E27FC236}">
                <a16:creationId xmlns="" xmlns:a16="http://schemas.microsoft.com/office/drawing/2014/main" id="{AF97C908-396E-4317-BCDB-E60C2CC70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79" y="1184301"/>
            <a:ext cx="2905060" cy="5163744"/>
          </a:xfrm>
          <a:prstGeom prst="rect">
            <a:avLst/>
          </a:prstGeom>
          <a:ln>
            <a:noFill/>
          </a:ln>
          <a:effectLst>
            <a:outerShdw blurRad="292100" dist="139700" dir="2700000" algn="tl" rotWithShape="0">
              <a:srgbClr val="333333">
                <a:alpha val="65000"/>
              </a:srgbClr>
            </a:outerShdw>
          </a:effectLst>
        </p:spPr>
      </p:pic>
      <p:pic>
        <p:nvPicPr>
          <p:cNvPr id="5" name="Grafik 4" descr="Ein Bild, das Text, Karte enthält.&#10;&#10;Mit sehr hoher Zuverlässigkeit generierte Beschreibung">
            <a:extLst>
              <a:ext uri="{FF2B5EF4-FFF2-40B4-BE49-F238E27FC236}">
                <a16:creationId xmlns="" xmlns:a16="http://schemas.microsoft.com/office/drawing/2014/main" id="{92CA95A5-183E-4325-BB5A-075F265DE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353" y="1184301"/>
            <a:ext cx="2905060" cy="5163744"/>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 xmlns:a16="http://schemas.microsoft.com/office/drawing/2014/main" id="{D25F0D7A-752F-4F12-8270-8DB2767B238C}"/>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 xmlns:a16="http://schemas.microsoft.com/office/drawing/2014/main" id="{BCC3B7E5-3441-4165-9012-E52EDBBB8DC5}"/>
              </a:ext>
            </a:extLst>
          </p:cNvPr>
          <p:cNvSpPr/>
          <p:nvPr/>
        </p:nvSpPr>
        <p:spPr>
          <a:xfrm>
            <a:off x="146928" y="63625"/>
            <a:ext cx="4512582" cy="584775"/>
          </a:xfrm>
          <a:prstGeom prst="rect">
            <a:avLst/>
          </a:prstGeom>
        </p:spPr>
        <p:txBody>
          <a:bodyPr wrap="none">
            <a:spAutoFit/>
          </a:bodyPr>
          <a:lstStyle/>
          <a:p>
            <a:r>
              <a:rPr lang="de-AT" sz="3200" b="1" dirty="0">
                <a:solidFill>
                  <a:schemeClr val="bg1"/>
                </a:solidFill>
              </a:rPr>
              <a:t>Handyortung - WhatsApp</a:t>
            </a:r>
          </a:p>
        </p:txBody>
      </p:sp>
      <p:pic>
        <p:nvPicPr>
          <p:cNvPr id="8" name="Grafik 7" descr="Ein Bild, das draußen, Schild enthält.&#10;&#10;Mit sehr hoher Zuverlässigkeit generierte Beschreibung">
            <a:extLst>
              <a:ext uri="{FF2B5EF4-FFF2-40B4-BE49-F238E27FC236}">
                <a16:creationId xmlns="" xmlns:a16="http://schemas.microsoft.com/office/drawing/2014/main" id="{B70B5302-2B2E-41D5-9F3C-E48D2361F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
        <p:nvSpPr>
          <p:cNvPr id="9" name="Ellipse 8">
            <a:extLst>
              <a:ext uri="{FF2B5EF4-FFF2-40B4-BE49-F238E27FC236}">
                <a16:creationId xmlns="" xmlns:a16="http://schemas.microsoft.com/office/drawing/2014/main" id="{DB30682D-81F3-458D-A81F-9E0421A93B9B}"/>
              </a:ext>
            </a:extLst>
          </p:cNvPr>
          <p:cNvSpPr/>
          <p:nvPr/>
        </p:nvSpPr>
        <p:spPr>
          <a:xfrm>
            <a:off x="879231" y="2936630"/>
            <a:ext cx="2751992" cy="90560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4512010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 xmlns:a16="http://schemas.microsoft.com/office/drawing/2014/main" id="{80E515E3-9B02-4AF7-85D6-9B11C7C9DE17}"/>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 xmlns:a16="http://schemas.microsoft.com/office/drawing/2014/main" id="{A398F4AD-619F-46C4-9EB1-272DE58462B0}"/>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10" name="Grafik 9" descr="Ein Bild, das draußen, Schild enthält.&#10;&#10;Mit sehr hoher Zuverlässigkeit generierte Beschreibung">
            <a:extLst>
              <a:ext uri="{FF2B5EF4-FFF2-40B4-BE49-F238E27FC236}">
                <a16:creationId xmlns="" xmlns:a16="http://schemas.microsoft.com/office/drawing/2014/main" id="{F4B29D56-572E-486A-84DC-6B1D5E711D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
        <p:nvSpPr>
          <p:cNvPr id="11" name="Rechteck 10">
            <a:extLst>
              <a:ext uri="{FF2B5EF4-FFF2-40B4-BE49-F238E27FC236}">
                <a16:creationId xmlns="" xmlns:a16="http://schemas.microsoft.com/office/drawing/2014/main" id="{44BCAD8A-1AB9-441C-A4D1-ED90E241AB43}"/>
              </a:ext>
            </a:extLst>
          </p:cNvPr>
          <p:cNvSpPr/>
          <p:nvPr/>
        </p:nvSpPr>
        <p:spPr>
          <a:xfrm>
            <a:off x="430823" y="1149258"/>
            <a:ext cx="7165730" cy="1477328"/>
          </a:xfrm>
          <a:prstGeom prst="rect">
            <a:avLst/>
          </a:prstGeom>
        </p:spPr>
        <p:txBody>
          <a:bodyPr wrap="square">
            <a:spAutoFit/>
          </a:bodyPr>
          <a:lstStyle/>
          <a:p>
            <a:r>
              <a:rPr lang="de-AT" b="1" dirty="0"/>
              <a:t>Voraussetzungen:</a:t>
            </a:r>
          </a:p>
          <a:p>
            <a:endParaRPr lang="de-AT" dirty="0"/>
          </a:p>
          <a:p>
            <a:pPr marL="742950" lvl="1" indent="-285750">
              <a:buFont typeface="Wingdings" panose="05000000000000000000" pitchFamily="2" charset="2"/>
              <a:buChar char="§"/>
            </a:pPr>
            <a:r>
              <a:rPr lang="de-AT" dirty="0"/>
              <a:t>Vermisste Person hat ein Smartphone</a:t>
            </a:r>
          </a:p>
          <a:p>
            <a:pPr marL="742950" lvl="1" indent="-285750">
              <a:buFont typeface="Wingdings" panose="05000000000000000000" pitchFamily="2" charset="2"/>
              <a:buChar char="§"/>
            </a:pPr>
            <a:r>
              <a:rPr lang="de-AT" dirty="0"/>
              <a:t>Smartphone hatte das GPS (Standort) eingeschalten</a:t>
            </a:r>
          </a:p>
          <a:p>
            <a:pPr marL="742950" lvl="1" indent="-285750">
              <a:buFont typeface="Wingdings" panose="05000000000000000000" pitchFamily="2" charset="2"/>
              <a:buChar char="§"/>
            </a:pPr>
            <a:r>
              <a:rPr lang="de-AT" dirty="0"/>
              <a:t>Zugangsdaten zum Google oder iCloud Account</a:t>
            </a:r>
          </a:p>
        </p:txBody>
      </p:sp>
      <p:pic>
        <p:nvPicPr>
          <p:cNvPr id="12" name="Grafik 11">
            <a:extLst>
              <a:ext uri="{FF2B5EF4-FFF2-40B4-BE49-F238E27FC236}">
                <a16:creationId xmlns="" xmlns:a16="http://schemas.microsoft.com/office/drawing/2014/main" id="{E1D6753D-7AE3-4D9D-B29B-771A98B41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78" y="2892670"/>
            <a:ext cx="6565843" cy="3660457"/>
          </a:xfrm>
          <a:prstGeom prst="rect">
            <a:avLst/>
          </a:prstGeom>
          <a:ln>
            <a:noFill/>
          </a:ln>
          <a:effectLst>
            <a:outerShdw blurRad="292100" dist="139700" dir="2700000" algn="tl" rotWithShape="0">
              <a:srgbClr val="333333">
                <a:alpha val="65000"/>
              </a:srgbClr>
            </a:outerShdw>
          </a:effectLst>
        </p:spPr>
      </p:pic>
      <p:sp>
        <p:nvSpPr>
          <p:cNvPr id="13" name="Rectangle 3">
            <a:extLst>
              <a:ext uri="{FF2B5EF4-FFF2-40B4-BE49-F238E27FC236}">
                <a16:creationId xmlns="" xmlns:a16="http://schemas.microsoft.com/office/drawing/2014/main" id="{8E6BC887-84D5-4F46-BD84-FC48A3B02358}"/>
              </a:ext>
            </a:extLst>
          </p:cNvPr>
          <p:cNvSpPr>
            <a:spLocks noChangeArrowheads="1"/>
          </p:cNvSpPr>
          <p:nvPr/>
        </p:nvSpPr>
        <p:spPr bwMode="auto">
          <a:xfrm>
            <a:off x="2945424" y="4842248"/>
            <a:ext cx="48357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rPr>
              <a:t>Google öffnen und im Fenster rechts oben auf Symbol </a:t>
            </a:r>
            <a:r>
              <a:rPr kumimoji="0" lang="de-DE" altLang="de-DE" sz="900" b="0" i="0" u="none" strike="noStrike" cap="none" normalizeH="0" baseline="0" dirty="0">
                <a:ln>
                  <a:noFill/>
                </a:ln>
                <a:solidFill>
                  <a:schemeClr val="tx1"/>
                </a:solidFill>
                <a:effectLst/>
              </a:rPr>
              <a:t> </a:t>
            </a:r>
            <a:r>
              <a:rPr kumimoji="0" lang="de-DE" altLang="de-DE" sz="1600" b="0" i="0" u="none" strike="noStrike" cap="none" normalizeH="0" baseline="0" dirty="0">
                <a:ln>
                  <a:noFill/>
                </a:ln>
                <a:solidFill>
                  <a:schemeClr val="tx1"/>
                </a:solidFill>
                <a:effectLst/>
              </a:rPr>
              <a:t>klicken </a:t>
            </a:r>
          </a:p>
        </p:txBody>
      </p:sp>
    </p:spTree>
    <p:extLst>
      <p:ext uri="{BB962C8B-B14F-4D97-AF65-F5344CB8AC3E}">
        <p14:creationId xmlns:p14="http://schemas.microsoft.com/office/powerpoint/2010/main" val="5981649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reenshot enthält.&#10;&#10;Mit sehr hoher Zuverlässigkeit generierte Beschreibung">
            <a:extLst>
              <a:ext uri="{FF2B5EF4-FFF2-40B4-BE49-F238E27FC236}">
                <a16:creationId xmlns="" xmlns:a16="http://schemas.microsoft.com/office/drawing/2014/main" id="{9B4AB9EF-34F9-464B-91D3-630B7B705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15" y="1305291"/>
            <a:ext cx="3238500" cy="5267325"/>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 xmlns:a16="http://schemas.microsoft.com/office/drawing/2014/main" id="{8AC4B53B-1B0F-4B93-820D-423FF172C366}"/>
              </a:ext>
            </a:extLst>
          </p:cNvPr>
          <p:cNvSpPr/>
          <p:nvPr/>
        </p:nvSpPr>
        <p:spPr>
          <a:xfrm>
            <a:off x="4081403" y="3429000"/>
            <a:ext cx="4572000" cy="1477328"/>
          </a:xfrm>
          <a:prstGeom prst="rect">
            <a:avLst/>
          </a:prstGeom>
        </p:spPr>
        <p:txBody>
          <a:bodyPr>
            <a:spAutoFit/>
          </a:bodyPr>
          <a:lstStyle/>
          <a:p>
            <a:r>
              <a:rPr lang="de-AT" dirty="0"/>
              <a:t>"Mein Konto" auswählen.</a:t>
            </a:r>
          </a:p>
          <a:p>
            <a:r>
              <a:rPr lang="de-AT" dirty="0"/>
              <a:t>Ist das Passwort auf dem Gerät gespeichert muss es nicht eingegeben werden, ansonsten müssen die Zugangsdaten (Emailadresse und Passwort) eingegeben werden.</a:t>
            </a:r>
          </a:p>
        </p:txBody>
      </p:sp>
      <p:sp>
        <p:nvSpPr>
          <p:cNvPr id="5" name="Rechteck 4">
            <a:extLst>
              <a:ext uri="{FF2B5EF4-FFF2-40B4-BE49-F238E27FC236}">
                <a16:creationId xmlns="" xmlns:a16="http://schemas.microsoft.com/office/drawing/2014/main" id="{C491724F-4886-4CA9-A44E-42C02C4A496E}"/>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C41261F4-DA88-49AE-ADBD-B61295BA9EFD}"/>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4824D9FF-0083-457B-B698-9760A16B9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7766457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reenshot enthält.&#10;&#10;Mit sehr hoher Zuverlässigkeit generierte Beschreibung">
            <a:extLst>
              <a:ext uri="{FF2B5EF4-FFF2-40B4-BE49-F238E27FC236}">
                <a16:creationId xmlns="" xmlns:a16="http://schemas.microsoft.com/office/drawing/2014/main" id="{FFA911C5-1491-41AF-BC43-E45EF731B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07" y="1243332"/>
            <a:ext cx="7620000" cy="4248150"/>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 xmlns:a16="http://schemas.microsoft.com/office/drawing/2014/main" id="{FA9606A7-0B52-4408-8F8E-3530153C2056}"/>
              </a:ext>
            </a:extLst>
          </p:cNvPr>
          <p:cNvSpPr/>
          <p:nvPr/>
        </p:nvSpPr>
        <p:spPr>
          <a:xfrm>
            <a:off x="757607" y="5772078"/>
            <a:ext cx="8168054" cy="646331"/>
          </a:xfrm>
          <a:prstGeom prst="rect">
            <a:avLst/>
          </a:prstGeom>
        </p:spPr>
        <p:txBody>
          <a:bodyPr wrap="square">
            <a:spAutoFit/>
          </a:bodyPr>
          <a:lstStyle/>
          <a:p>
            <a:r>
              <a:rPr lang="de-AT" dirty="0"/>
              <a:t>Im neuem Fenster erscheint links unten </a:t>
            </a:r>
            <a:r>
              <a:rPr lang="de-AT" b="1" dirty="0"/>
              <a:t>"Smartphone suchen"</a:t>
            </a:r>
            <a:r>
              <a:rPr lang="de-AT" dirty="0"/>
              <a:t>,</a:t>
            </a:r>
            <a:r>
              <a:rPr lang="de-AT" b="1" dirty="0"/>
              <a:t> </a:t>
            </a:r>
            <a:r>
              <a:rPr lang="de-AT" dirty="0"/>
              <a:t>hier auf </a:t>
            </a:r>
            <a:r>
              <a:rPr lang="de-AT" b="1" dirty="0"/>
              <a:t>"JETZT STARTEN"</a:t>
            </a:r>
            <a:r>
              <a:rPr lang="de-AT" dirty="0"/>
              <a:t> klicken</a:t>
            </a:r>
          </a:p>
        </p:txBody>
      </p:sp>
      <p:sp>
        <p:nvSpPr>
          <p:cNvPr id="5" name="Rechteck 4">
            <a:extLst>
              <a:ext uri="{FF2B5EF4-FFF2-40B4-BE49-F238E27FC236}">
                <a16:creationId xmlns="" xmlns:a16="http://schemas.microsoft.com/office/drawing/2014/main" id="{BD19A81D-5801-45AA-8D68-0CB57162BDE5}"/>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BE188FBD-5508-4319-ACE0-8063D87C4898}"/>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3920DDEC-C870-41AD-88D4-C97452E2BF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421963211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Screenshot enthält.&#10;&#10;Mit sehr hoher Zuverlässigkeit generierte Beschreibung">
            <a:extLst>
              <a:ext uri="{FF2B5EF4-FFF2-40B4-BE49-F238E27FC236}">
                <a16:creationId xmlns="" xmlns:a16="http://schemas.microsoft.com/office/drawing/2014/main" id="{43E141F4-D7B2-4745-B9C3-514FF6669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95" y="1795463"/>
            <a:ext cx="7839809" cy="3937122"/>
          </a:xfrm>
          <a:prstGeom prst="rect">
            <a:avLst/>
          </a:prstGeom>
          <a:ln>
            <a:noFill/>
          </a:ln>
          <a:effectLst>
            <a:outerShdw blurRad="292100" dist="139700" dir="2700000" algn="tl" rotWithShape="0">
              <a:srgbClr val="333333">
                <a:alpha val="65000"/>
              </a:srgbClr>
            </a:outerShdw>
          </a:effectLst>
        </p:spPr>
      </p:pic>
      <p:sp>
        <p:nvSpPr>
          <p:cNvPr id="6" name="Rechteck 5">
            <a:extLst>
              <a:ext uri="{FF2B5EF4-FFF2-40B4-BE49-F238E27FC236}">
                <a16:creationId xmlns="" xmlns:a16="http://schemas.microsoft.com/office/drawing/2014/main" id="{F50529CA-E49F-4A57-8C49-436AAD22384D}"/>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 xmlns:a16="http://schemas.microsoft.com/office/drawing/2014/main" id="{BAFDD087-A834-4CBE-9AFB-1ED12B5FD8B6}"/>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8" name="Grafik 7" descr="Ein Bild, das draußen, Schild enthält.&#10;&#10;Mit sehr hoher Zuverlässigkeit generierte Beschreibung">
            <a:extLst>
              <a:ext uri="{FF2B5EF4-FFF2-40B4-BE49-F238E27FC236}">
                <a16:creationId xmlns="" xmlns:a16="http://schemas.microsoft.com/office/drawing/2014/main" id="{6C2A5AC3-B638-46F2-845D-58388F5ED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8661104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Screenshot enthält.&#10;&#10;Mit sehr hoher Zuverlässigkeit generierte Beschreibung">
            <a:extLst>
              <a:ext uri="{FF2B5EF4-FFF2-40B4-BE49-F238E27FC236}">
                <a16:creationId xmlns="" xmlns:a16="http://schemas.microsoft.com/office/drawing/2014/main" id="{0A95061C-7E71-4B56-A257-62BAD998E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774" y="1065682"/>
            <a:ext cx="5124452" cy="5469584"/>
          </a:xfrm>
          <a:prstGeom prst="rect">
            <a:avLst/>
          </a:prstGeom>
          <a:ln>
            <a:noFill/>
          </a:ln>
          <a:effectLst>
            <a:outerShdw blurRad="292100" dist="139700" dir="2700000" algn="tl" rotWithShape="0">
              <a:srgbClr val="333333">
                <a:alpha val="65000"/>
              </a:srgbClr>
            </a:outerShdw>
          </a:effectLst>
        </p:spPr>
      </p:pic>
      <p:sp>
        <p:nvSpPr>
          <p:cNvPr id="3" name="Rechteck 2">
            <a:extLst>
              <a:ext uri="{FF2B5EF4-FFF2-40B4-BE49-F238E27FC236}">
                <a16:creationId xmlns="" xmlns:a16="http://schemas.microsoft.com/office/drawing/2014/main" id="{3A3B5565-9A77-47A7-B4B8-91BD0AECB05B}"/>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 xmlns:a16="http://schemas.microsoft.com/office/drawing/2014/main" id="{2A6FDC97-618F-4123-82E5-A904F3209C9F}"/>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5" name="Grafik 4" descr="Ein Bild, das draußen, Schild enthält.&#10;&#10;Mit sehr hoher Zuverlässigkeit generierte Beschreibung">
            <a:extLst>
              <a:ext uri="{FF2B5EF4-FFF2-40B4-BE49-F238E27FC236}">
                <a16:creationId xmlns="" xmlns:a16="http://schemas.microsoft.com/office/drawing/2014/main" id="{38E887BC-3453-4060-B01B-9C382E832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9698985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sehr hoher Zuverlässigkeit generierte Beschreibung">
            <a:extLst>
              <a:ext uri="{FF2B5EF4-FFF2-40B4-BE49-F238E27FC236}">
                <a16:creationId xmlns="" xmlns:a16="http://schemas.microsoft.com/office/drawing/2014/main" id="{0A966DD8-96BC-4C1A-939E-AFF80FD0E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69389"/>
            <a:ext cx="7620000" cy="5286375"/>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 xmlns:a16="http://schemas.microsoft.com/office/drawing/2014/main" id="{CC81DA47-2C36-4DA9-85D0-DCC487645FE7}"/>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F5560F03-21E5-41FC-AC21-99F127442C05}"/>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6" name="Grafik 5" descr="Ein Bild, das draußen, Schild enthält.&#10;&#10;Mit sehr hoher Zuverlässigkeit generierte Beschreibung">
            <a:extLst>
              <a:ext uri="{FF2B5EF4-FFF2-40B4-BE49-F238E27FC236}">
                <a16:creationId xmlns="" xmlns:a16="http://schemas.microsoft.com/office/drawing/2014/main" id="{2415457F-C765-4DE9-AF54-03390F189E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8692417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sehr hoher Zuverlässigkeit generierte Beschreibung">
            <a:extLst>
              <a:ext uri="{FF2B5EF4-FFF2-40B4-BE49-F238E27FC236}">
                <a16:creationId xmlns="" xmlns:a16="http://schemas.microsoft.com/office/drawing/2014/main" id="{2E544EFE-9622-4C6F-BD3A-1CD1C2A7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11" y="1018425"/>
            <a:ext cx="7620000" cy="4248150"/>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 xmlns:a16="http://schemas.microsoft.com/office/drawing/2014/main" id="{C333F94D-C526-403B-A0E4-02ACCED1DC42}"/>
              </a:ext>
            </a:extLst>
          </p:cNvPr>
          <p:cNvSpPr/>
          <p:nvPr/>
        </p:nvSpPr>
        <p:spPr>
          <a:xfrm>
            <a:off x="146928" y="5518592"/>
            <a:ext cx="8715717" cy="1200329"/>
          </a:xfrm>
          <a:prstGeom prst="rect">
            <a:avLst/>
          </a:prstGeom>
        </p:spPr>
        <p:txBody>
          <a:bodyPr wrap="square">
            <a:spAutoFit/>
          </a:bodyPr>
          <a:lstStyle/>
          <a:p>
            <a:r>
              <a:rPr lang="de-AT" dirty="0"/>
              <a:t>Ist das Telefon ausgeschaltet kann versucht werden den zeitlichen Verlauf des Smartphones zu überprüfen: </a:t>
            </a:r>
            <a:r>
              <a:rPr lang="de-AT" dirty="0">
                <a:solidFill>
                  <a:srgbClr val="97C431"/>
                </a:solidFill>
                <a:hlinkClick r:id="rId3"/>
              </a:rPr>
              <a:t>www.google.com/maps/timeline</a:t>
            </a:r>
            <a:endParaRPr lang="de-AT" dirty="0"/>
          </a:p>
          <a:p>
            <a:endParaRPr lang="de-AT" dirty="0"/>
          </a:p>
          <a:p>
            <a:r>
              <a:rPr lang="de-AT" dirty="0"/>
              <a:t>​Hier können die letzten Bewegungen der Person angezeigt werden.</a:t>
            </a:r>
          </a:p>
        </p:txBody>
      </p:sp>
      <p:sp>
        <p:nvSpPr>
          <p:cNvPr id="5" name="Rechteck 4">
            <a:extLst>
              <a:ext uri="{FF2B5EF4-FFF2-40B4-BE49-F238E27FC236}">
                <a16:creationId xmlns="" xmlns:a16="http://schemas.microsoft.com/office/drawing/2014/main" id="{46074913-0473-4765-82A3-64AFE3BC53B1}"/>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E3DE7817-8391-46CC-A94B-AFD2C7883B78}"/>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AE26189A-6C60-4EBB-BFFA-2F5507D043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92451813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0108282D-FFA6-48C3-92D5-3AED6E640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79878"/>
            <a:ext cx="7620000" cy="4248150"/>
          </a:xfrm>
          <a:prstGeom prst="rect">
            <a:avLst/>
          </a:prstGeom>
          <a:ln>
            <a:noFill/>
          </a:ln>
          <a:effectLst>
            <a:outerShdw blurRad="292100" dist="139700" dir="2700000" algn="tl" rotWithShape="0">
              <a:srgbClr val="333333">
                <a:alpha val="65000"/>
              </a:srgbClr>
            </a:outerShdw>
          </a:effectLst>
        </p:spPr>
      </p:pic>
      <p:sp>
        <p:nvSpPr>
          <p:cNvPr id="5" name="Rechteck 4">
            <a:extLst>
              <a:ext uri="{FF2B5EF4-FFF2-40B4-BE49-F238E27FC236}">
                <a16:creationId xmlns="" xmlns:a16="http://schemas.microsoft.com/office/drawing/2014/main" id="{12F668DC-D9EF-4602-92F9-04CE39502F07}"/>
              </a:ext>
            </a:extLst>
          </p:cNvPr>
          <p:cNvSpPr/>
          <p:nvPr/>
        </p:nvSpPr>
        <p:spPr>
          <a:xfrm>
            <a:off x="347296" y="5657762"/>
            <a:ext cx="8449408" cy="923330"/>
          </a:xfrm>
          <a:prstGeom prst="rect">
            <a:avLst/>
          </a:prstGeom>
        </p:spPr>
        <p:txBody>
          <a:bodyPr wrap="square">
            <a:spAutoFit/>
          </a:bodyPr>
          <a:lstStyle/>
          <a:p>
            <a:r>
              <a:rPr lang="de-AT" dirty="0"/>
              <a:t>Sind die Zugangsdaten von iCloud der vermissten Person bekannt oder auf dessen PC gespeichert, kann unter folgenden link das iPhone geortet werden:</a:t>
            </a:r>
          </a:p>
          <a:p>
            <a:r>
              <a:rPr lang="de-AT" dirty="0">
                <a:solidFill>
                  <a:srgbClr val="97C431"/>
                </a:solidFill>
                <a:hlinkClick r:id="rId3"/>
              </a:rPr>
              <a:t>https://www.icloud.com/find</a:t>
            </a:r>
            <a:endParaRPr lang="de-AT" dirty="0"/>
          </a:p>
        </p:txBody>
      </p:sp>
      <p:sp>
        <p:nvSpPr>
          <p:cNvPr id="6" name="Rechteck 5">
            <a:extLst>
              <a:ext uri="{FF2B5EF4-FFF2-40B4-BE49-F238E27FC236}">
                <a16:creationId xmlns="" xmlns:a16="http://schemas.microsoft.com/office/drawing/2014/main" id="{7191B2E7-263E-4DC0-B274-B717A05701BA}"/>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 xmlns:a16="http://schemas.microsoft.com/office/drawing/2014/main" id="{2E9A3BCB-4ACA-48CB-94ED-AD2373DD519F}"/>
              </a:ext>
            </a:extLst>
          </p:cNvPr>
          <p:cNvSpPr/>
          <p:nvPr/>
        </p:nvSpPr>
        <p:spPr>
          <a:xfrm>
            <a:off x="146928" y="63625"/>
            <a:ext cx="6053645" cy="584775"/>
          </a:xfrm>
          <a:prstGeom prst="rect">
            <a:avLst/>
          </a:prstGeom>
        </p:spPr>
        <p:txBody>
          <a:bodyPr wrap="none">
            <a:spAutoFit/>
          </a:bodyPr>
          <a:lstStyle/>
          <a:p>
            <a:r>
              <a:rPr lang="de-AT" sz="3200" b="1" dirty="0">
                <a:solidFill>
                  <a:schemeClr val="bg1"/>
                </a:solidFill>
              </a:rPr>
              <a:t>Handyortung – iPhone über iCloud</a:t>
            </a:r>
          </a:p>
        </p:txBody>
      </p:sp>
      <p:pic>
        <p:nvPicPr>
          <p:cNvPr id="8" name="Grafik 7" descr="Ein Bild, das draußen, Schild enthält.&#10;&#10;Mit sehr hoher Zuverlässigkeit generierte Beschreibung">
            <a:extLst>
              <a:ext uri="{FF2B5EF4-FFF2-40B4-BE49-F238E27FC236}">
                <a16:creationId xmlns="" xmlns:a16="http://schemas.microsoft.com/office/drawing/2014/main" id="{8B69B808-F068-45B8-A4F2-C8D5B3779A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9047704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1E640587-CD83-40CA-8E74-D953C369435A}"/>
              </a:ext>
            </a:extLst>
          </p:cNvPr>
          <p:cNvSpPr/>
          <p:nvPr/>
        </p:nvSpPr>
        <p:spPr>
          <a:xfrm>
            <a:off x="5050351" y="2413337"/>
            <a:ext cx="3741290" cy="2031325"/>
          </a:xfrm>
          <a:prstGeom prst="rect">
            <a:avLst/>
          </a:prstGeom>
        </p:spPr>
        <p:txBody>
          <a:bodyPr wrap="square">
            <a:spAutoFit/>
          </a:bodyPr>
          <a:lstStyle/>
          <a:p>
            <a:pPr marL="285750" indent="-285750">
              <a:buFont typeface="Wingdings" panose="05000000000000000000" pitchFamily="2" charset="2"/>
              <a:buChar char="§"/>
            </a:pPr>
            <a:r>
              <a:rPr lang="de-AT" dirty="0"/>
              <a:t>Über die Behörden (Polizei)</a:t>
            </a:r>
          </a:p>
          <a:p>
            <a:pPr marL="285750" indent="-285750">
              <a:buFont typeface="Wingdings" panose="05000000000000000000" pitchFamily="2" charset="2"/>
              <a:buChar char="§"/>
            </a:pPr>
            <a:r>
              <a:rPr lang="de-AT" dirty="0"/>
              <a:t>Über Google oder iCloud</a:t>
            </a:r>
          </a:p>
          <a:p>
            <a:pPr marL="285750" indent="-285750">
              <a:buFont typeface="Wingdings" panose="05000000000000000000" pitchFamily="2" charset="2"/>
              <a:buChar char="§"/>
            </a:pPr>
            <a:r>
              <a:rPr lang="de-AT" dirty="0"/>
              <a:t>Über WhatsApp</a:t>
            </a:r>
          </a:p>
          <a:p>
            <a:pPr marL="285750" indent="-285750">
              <a:buFont typeface="Wingdings" panose="05000000000000000000" pitchFamily="2" charset="2"/>
              <a:buChar char="§"/>
            </a:pPr>
            <a:r>
              <a:rPr lang="de-AT" dirty="0"/>
              <a:t>Über den IMSI Catcher</a:t>
            </a:r>
          </a:p>
          <a:p>
            <a:pPr marL="285750" indent="-285750">
              <a:buFont typeface="Wingdings" panose="05000000000000000000" pitchFamily="2" charset="2"/>
              <a:buChar char="§"/>
            </a:pPr>
            <a:r>
              <a:rPr lang="de-AT" dirty="0"/>
              <a:t>Über diverse Handy-Apps</a:t>
            </a:r>
          </a:p>
          <a:p>
            <a:pPr marL="285750" indent="-285750">
              <a:buFont typeface="Wingdings" panose="05000000000000000000" pitchFamily="2" charset="2"/>
              <a:buChar char="§"/>
            </a:pPr>
            <a:r>
              <a:rPr lang="de-AT" dirty="0"/>
              <a:t>…</a:t>
            </a:r>
          </a:p>
          <a:p>
            <a:pPr>
              <a:buFont typeface="Arial" panose="020B0604020202020204" pitchFamily="34" charset="0"/>
              <a:buChar char="•"/>
            </a:pPr>
            <a:endParaRPr lang="de-AT" dirty="0"/>
          </a:p>
        </p:txBody>
      </p:sp>
      <p:pic>
        <p:nvPicPr>
          <p:cNvPr id="6" name="Grafik 5">
            <a:extLst>
              <a:ext uri="{FF2B5EF4-FFF2-40B4-BE49-F238E27FC236}">
                <a16:creationId xmlns="" xmlns:a16="http://schemas.microsoft.com/office/drawing/2014/main" id="{DC23B5B4-4861-4E2F-B3DC-59693805D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59" y="1727489"/>
            <a:ext cx="4402119" cy="2985187"/>
          </a:xfrm>
          <a:prstGeom prst="rect">
            <a:avLst/>
          </a:prstGeom>
        </p:spPr>
      </p:pic>
      <p:sp>
        <p:nvSpPr>
          <p:cNvPr id="7" name="Rechteck 6">
            <a:extLst>
              <a:ext uri="{FF2B5EF4-FFF2-40B4-BE49-F238E27FC236}">
                <a16:creationId xmlns="" xmlns:a16="http://schemas.microsoft.com/office/drawing/2014/main" id="{61A1365D-1736-461D-AC53-04F4ECBB114C}"/>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a:extLst>
              <a:ext uri="{FF2B5EF4-FFF2-40B4-BE49-F238E27FC236}">
                <a16:creationId xmlns="" xmlns:a16="http://schemas.microsoft.com/office/drawing/2014/main" id="{9A72F0A9-B500-43AD-B283-3AB20E15A552}"/>
              </a:ext>
            </a:extLst>
          </p:cNvPr>
          <p:cNvSpPr/>
          <p:nvPr/>
        </p:nvSpPr>
        <p:spPr>
          <a:xfrm>
            <a:off x="146928" y="63625"/>
            <a:ext cx="3946721" cy="584775"/>
          </a:xfrm>
          <a:prstGeom prst="rect">
            <a:avLst/>
          </a:prstGeom>
        </p:spPr>
        <p:txBody>
          <a:bodyPr wrap="none">
            <a:spAutoFit/>
          </a:bodyPr>
          <a:lstStyle/>
          <a:p>
            <a:r>
              <a:rPr lang="de-AT" sz="3200" b="1" dirty="0">
                <a:solidFill>
                  <a:schemeClr val="bg1"/>
                </a:solidFill>
              </a:rPr>
              <a:t>Ortungsmöglichkeiten</a:t>
            </a:r>
          </a:p>
        </p:txBody>
      </p:sp>
      <p:pic>
        <p:nvPicPr>
          <p:cNvPr id="9" name="Grafik 8" descr="Ein Bild, das draußen, Schild enthält.&#10;&#10;Mit sehr hoher Zuverlässigkeit generierte Beschreibung">
            <a:extLst>
              <a:ext uri="{FF2B5EF4-FFF2-40B4-BE49-F238E27FC236}">
                <a16:creationId xmlns="" xmlns:a16="http://schemas.microsoft.com/office/drawing/2014/main" id="{C784032E-718C-4E70-827D-D8855BE74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9642579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hoher Zuverlässigkeit generierte Beschreibung">
            <a:extLst>
              <a:ext uri="{FF2B5EF4-FFF2-40B4-BE49-F238E27FC236}">
                <a16:creationId xmlns="" xmlns:a16="http://schemas.microsoft.com/office/drawing/2014/main" id="{857EED91-B8AF-49EB-9823-AC486D587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76923"/>
            <a:ext cx="7620000" cy="4248150"/>
          </a:xfrm>
          <a:prstGeom prst="rect">
            <a:avLst/>
          </a:prstGeom>
          <a:ln>
            <a:noFill/>
          </a:ln>
          <a:effectLst>
            <a:outerShdw blurRad="292100" dist="139700" dir="2700000" algn="tl" rotWithShape="0">
              <a:srgbClr val="333333">
                <a:alpha val="65000"/>
              </a:srgbClr>
            </a:outerShdw>
          </a:effectLst>
        </p:spPr>
      </p:pic>
      <p:sp>
        <p:nvSpPr>
          <p:cNvPr id="4" name="Rechteck 3">
            <a:extLst>
              <a:ext uri="{FF2B5EF4-FFF2-40B4-BE49-F238E27FC236}">
                <a16:creationId xmlns="" xmlns:a16="http://schemas.microsoft.com/office/drawing/2014/main" id="{CBE59C52-ED3E-4C5F-988A-7BF4A12CFDD7}"/>
              </a:ext>
            </a:extLst>
          </p:cNvPr>
          <p:cNvSpPr/>
          <p:nvPr/>
        </p:nvSpPr>
        <p:spPr>
          <a:xfrm>
            <a:off x="395653" y="5604949"/>
            <a:ext cx="8352693" cy="923330"/>
          </a:xfrm>
          <a:prstGeom prst="rect">
            <a:avLst/>
          </a:prstGeom>
        </p:spPr>
        <p:txBody>
          <a:bodyPr wrap="square">
            <a:spAutoFit/>
          </a:bodyPr>
          <a:lstStyle/>
          <a:p>
            <a:r>
              <a:rPr lang="de-AT" dirty="0"/>
              <a:t>Ist das Telefon aktiv wird der Standort auf einer Karte angezeigt. Ist das Telefon ausgeschaltet wird der letzte aktive Punkt angezeigt. Durch Klicken auf dem Punkt wird auch die vergangene Zeit angegeben. (Schattierte Kreis: Genauigkeit)</a:t>
            </a:r>
          </a:p>
        </p:txBody>
      </p:sp>
      <p:sp>
        <p:nvSpPr>
          <p:cNvPr id="5" name="Rechteck 4">
            <a:extLst>
              <a:ext uri="{FF2B5EF4-FFF2-40B4-BE49-F238E27FC236}">
                <a16:creationId xmlns="" xmlns:a16="http://schemas.microsoft.com/office/drawing/2014/main" id="{D32B3A8D-CC23-45F3-8463-45B03D3ECF64}"/>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E596AEDD-73FF-4C3A-8EF7-93C2333E98C9}"/>
              </a:ext>
            </a:extLst>
          </p:cNvPr>
          <p:cNvSpPr/>
          <p:nvPr/>
        </p:nvSpPr>
        <p:spPr>
          <a:xfrm>
            <a:off x="146928" y="63625"/>
            <a:ext cx="3934475" cy="584775"/>
          </a:xfrm>
          <a:prstGeom prst="rect">
            <a:avLst/>
          </a:prstGeom>
        </p:spPr>
        <p:txBody>
          <a:bodyPr wrap="none">
            <a:spAutoFit/>
          </a:bodyPr>
          <a:lstStyle/>
          <a:p>
            <a:r>
              <a:rPr lang="de-AT" sz="3200" b="1" dirty="0">
                <a:solidFill>
                  <a:schemeClr val="bg1"/>
                </a:solidFill>
              </a:rPr>
              <a:t>Handyortung - Google</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98887B92-FB9E-49D8-86AC-B81C18B75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8776011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02CAA0EA-0D26-4ABB-BCD2-C59F5ED9F3B3}"/>
              </a:ext>
            </a:extLst>
          </p:cNvPr>
          <p:cNvSpPr/>
          <p:nvPr/>
        </p:nvSpPr>
        <p:spPr>
          <a:xfrm>
            <a:off x="395654" y="1076923"/>
            <a:ext cx="8065001" cy="1754326"/>
          </a:xfrm>
          <a:prstGeom prst="rect">
            <a:avLst/>
          </a:prstGeom>
        </p:spPr>
        <p:txBody>
          <a:bodyPr wrap="square">
            <a:spAutoFit/>
          </a:bodyPr>
          <a:lstStyle/>
          <a:p>
            <a:r>
              <a:rPr lang="de-AT" b="1" dirty="0"/>
              <a:t>IMSI (International Mobile Subscriber Identity) </a:t>
            </a:r>
            <a:r>
              <a:rPr lang="de-AT" dirty="0"/>
              <a:t>ist der Identifizierungskodex der SIM-Karte.</a:t>
            </a:r>
          </a:p>
          <a:p>
            <a:endParaRPr lang="de-AT" dirty="0"/>
          </a:p>
          <a:p>
            <a:r>
              <a:rPr lang="de-AT" dirty="0"/>
              <a:t>Ist bei einer vermissten Person dessen Telefon noch erreichbar kann dieses über eine sogenannten IMSI Catcher lokalisiert werden.</a:t>
            </a:r>
          </a:p>
          <a:p>
            <a:endParaRPr lang="de-AT" dirty="0"/>
          </a:p>
        </p:txBody>
      </p:sp>
      <p:pic>
        <p:nvPicPr>
          <p:cNvPr id="5" name="Grafik 4" descr="Ein Bild, das Objekt enthält.&#10;&#10;Mit sehr hoher Zuverlässigkeit generierte Beschreibung">
            <a:extLst>
              <a:ext uri="{FF2B5EF4-FFF2-40B4-BE49-F238E27FC236}">
                <a16:creationId xmlns="" xmlns:a16="http://schemas.microsoft.com/office/drawing/2014/main" id="{1659B429-A0AE-4CD1-9966-97FC9F121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131" y="2889814"/>
            <a:ext cx="6552723" cy="3713210"/>
          </a:xfrm>
          <a:prstGeom prst="rect">
            <a:avLst/>
          </a:prstGeom>
        </p:spPr>
      </p:pic>
      <p:sp>
        <p:nvSpPr>
          <p:cNvPr id="6" name="Rechteck 5">
            <a:extLst>
              <a:ext uri="{FF2B5EF4-FFF2-40B4-BE49-F238E27FC236}">
                <a16:creationId xmlns="" xmlns:a16="http://schemas.microsoft.com/office/drawing/2014/main" id="{8ED22845-996B-41D1-9637-FDB8C9F78F9B}"/>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 xmlns:a16="http://schemas.microsoft.com/office/drawing/2014/main" id="{F442DF73-0AC7-4E7E-87AD-323FB9AAEF50}"/>
              </a:ext>
            </a:extLst>
          </p:cNvPr>
          <p:cNvSpPr/>
          <p:nvPr/>
        </p:nvSpPr>
        <p:spPr>
          <a:xfrm>
            <a:off x="146928" y="63625"/>
            <a:ext cx="4970463" cy="584775"/>
          </a:xfrm>
          <a:prstGeom prst="rect">
            <a:avLst/>
          </a:prstGeom>
        </p:spPr>
        <p:txBody>
          <a:bodyPr wrap="none">
            <a:spAutoFit/>
          </a:bodyPr>
          <a:lstStyle/>
          <a:p>
            <a:r>
              <a:rPr lang="de-AT" sz="3200" b="1" dirty="0">
                <a:solidFill>
                  <a:schemeClr val="bg1"/>
                </a:solidFill>
              </a:rPr>
              <a:t>Handyortung – IMSI Catcher</a:t>
            </a:r>
          </a:p>
        </p:txBody>
      </p:sp>
      <p:pic>
        <p:nvPicPr>
          <p:cNvPr id="8" name="Grafik 7" descr="Ein Bild, das draußen, Schild enthält.&#10;&#10;Mit sehr hoher Zuverlässigkeit generierte Beschreibung">
            <a:extLst>
              <a:ext uri="{FF2B5EF4-FFF2-40B4-BE49-F238E27FC236}">
                <a16:creationId xmlns="" xmlns:a16="http://schemas.microsoft.com/office/drawing/2014/main" id="{D2373BF2-6025-4C25-AE8C-88B99369A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5652766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90FE05CF-918F-46EF-A132-652D3D491874}"/>
              </a:ext>
            </a:extLst>
          </p:cNvPr>
          <p:cNvSpPr/>
          <p:nvPr/>
        </p:nvSpPr>
        <p:spPr>
          <a:xfrm>
            <a:off x="474785" y="1224033"/>
            <a:ext cx="8194430" cy="1754326"/>
          </a:xfrm>
          <a:prstGeom prst="rect">
            <a:avLst/>
          </a:prstGeom>
        </p:spPr>
        <p:txBody>
          <a:bodyPr wrap="square">
            <a:spAutoFit/>
          </a:bodyPr>
          <a:lstStyle/>
          <a:p>
            <a:r>
              <a:rPr lang="de-AT" b="1" dirty="0"/>
              <a:t>IMSI-Catcher</a:t>
            </a:r>
            <a:r>
              <a:rPr lang="de-AT" dirty="0"/>
              <a:t> sind Geräte, mit denen die auf der Mobilfunkkarte eines Mobiltelefons gespeicherte IMSI ausgelesen und der Standort eines Mobiltelefons innerhalb einer Funkzelle eingegrenzt werden kann. </a:t>
            </a:r>
          </a:p>
          <a:p>
            <a:r>
              <a:rPr lang="de-AT" dirty="0"/>
              <a:t>Sie arbeiten gegenüber dem Handy wie eine Funkzelle, gegenüber dem Netzwerk wie ein Mobiltelefon; alle Mobiltelefone in einem gewissen Umkreis buchen sich bei der Funkzelle mit dem stärksten Signal ein. </a:t>
            </a:r>
          </a:p>
        </p:txBody>
      </p:sp>
      <p:sp>
        <p:nvSpPr>
          <p:cNvPr id="3" name="Rechteck 2">
            <a:extLst>
              <a:ext uri="{FF2B5EF4-FFF2-40B4-BE49-F238E27FC236}">
                <a16:creationId xmlns="" xmlns:a16="http://schemas.microsoft.com/office/drawing/2014/main" id="{D6C9438E-1F34-4B21-9102-6638E8863631}"/>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 xmlns:a16="http://schemas.microsoft.com/office/drawing/2014/main" id="{8CA68140-B3CF-402A-8D1F-2D33F56580A6}"/>
              </a:ext>
            </a:extLst>
          </p:cNvPr>
          <p:cNvSpPr/>
          <p:nvPr/>
        </p:nvSpPr>
        <p:spPr>
          <a:xfrm>
            <a:off x="146928" y="63625"/>
            <a:ext cx="4970463" cy="584775"/>
          </a:xfrm>
          <a:prstGeom prst="rect">
            <a:avLst/>
          </a:prstGeom>
        </p:spPr>
        <p:txBody>
          <a:bodyPr wrap="none">
            <a:spAutoFit/>
          </a:bodyPr>
          <a:lstStyle/>
          <a:p>
            <a:r>
              <a:rPr lang="de-AT" sz="3200" b="1" dirty="0">
                <a:solidFill>
                  <a:schemeClr val="bg1"/>
                </a:solidFill>
              </a:rPr>
              <a:t>Handyortung – IMSI Catcher</a:t>
            </a:r>
          </a:p>
        </p:txBody>
      </p:sp>
      <p:pic>
        <p:nvPicPr>
          <p:cNvPr id="5" name="Grafik 4" descr="Ein Bild, das draußen, Schild enthält.&#10;&#10;Mit sehr hoher Zuverlässigkeit generierte Beschreibung">
            <a:extLst>
              <a:ext uri="{FF2B5EF4-FFF2-40B4-BE49-F238E27FC236}">
                <a16:creationId xmlns="" xmlns:a16="http://schemas.microsoft.com/office/drawing/2014/main" id="{2B169467-A69D-406D-B1E0-A828D8AD4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pic>
        <p:nvPicPr>
          <p:cNvPr id="6" name="Grafik 5" descr="Ein Bild, das Objekt enthält.&#10;&#10;Mit sehr hoher Zuverlässigkeit generierte Beschreibung">
            <a:extLst>
              <a:ext uri="{FF2B5EF4-FFF2-40B4-BE49-F238E27FC236}">
                <a16:creationId xmlns="" xmlns:a16="http://schemas.microsoft.com/office/drawing/2014/main" id="{EA13734B-239C-4BD1-8F5C-5191AA62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131" y="2889814"/>
            <a:ext cx="6552723" cy="3713210"/>
          </a:xfrm>
          <a:prstGeom prst="rect">
            <a:avLst/>
          </a:prstGeom>
        </p:spPr>
      </p:pic>
    </p:spTree>
    <p:extLst>
      <p:ext uri="{BB962C8B-B14F-4D97-AF65-F5344CB8AC3E}">
        <p14:creationId xmlns:p14="http://schemas.microsoft.com/office/powerpoint/2010/main" val="388164767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91D3BDF7-93DA-428E-9730-6C339D2397FE}"/>
              </a:ext>
            </a:extLst>
          </p:cNvPr>
          <p:cNvSpPr/>
          <p:nvPr/>
        </p:nvSpPr>
        <p:spPr>
          <a:xfrm>
            <a:off x="307731" y="1070741"/>
            <a:ext cx="8836269" cy="2585323"/>
          </a:xfrm>
          <a:prstGeom prst="rect">
            <a:avLst/>
          </a:prstGeom>
        </p:spPr>
        <p:txBody>
          <a:bodyPr wrap="square">
            <a:spAutoFit/>
          </a:bodyPr>
          <a:lstStyle/>
          <a:p>
            <a:r>
              <a:rPr lang="de-AT" b="1" dirty="0"/>
              <a:t>Voraussetzungen</a:t>
            </a:r>
          </a:p>
          <a:p>
            <a:endParaRPr lang="de-AT" b="1" dirty="0"/>
          </a:p>
          <a:p>
            <a:pPr marL="742950" lvl="1" indent="-285750">
              <a:buFont typeface="Wingdings" panose="05000000000000000000" pitchFamily="2" charset="2"/>
              <a:buChar char="§"/>
            </a:pPr>
            <a:r>
              <a:rPr lang="de-AT" b="1" dirty="0"/>
              <a:t>Batterie </a:t>
            </a:r>
            <a:r>
              <a:rPr lang="de-AT" dirty="0"/>
              <a:t>des Mobiltelefons darf nicht leer sein. </a:t>
            </a:r>
          </a:p>
          <a:p>
            <a:pPr marL="742950" lvl="1" indent="-285750">
              <a:buFont typeface="Wingdings" panose="05000000000000000000" pitchFamily="2" charset="2"/>
              <a:buChar char="§"/>
            </a:pPr>
            <a:r>
              <a:rPr lang="de-AT" b="1" dirty="0"/>
              <a:t>IMEI</a:t>
            </a:r>
            <a:r>
              <a:rPr lang="de-AT" dirty="0"/>
              <a:t>-Nummer (Identifizierungskodex des Telefons) </a:t>
            </a:r>
            <a:r>
              <a:rPr lang="de-AT" b="1" dirty="0"/>
              <a:t>und/oder</a:t>
            </a:r>
            <a:r>
              <a:rPr lang="de-AT" dirty="0"/>
              <a:t> </a:t>
            </a:r>
            <a:r>
              <a:rPr lang="de-AT" b="1" dirty="0"/>
              <a:t>IMSI</a:t>
            </a:r>
            <a:r>
              <a:rPr lang="de-AT" dirty="0"/>
              <a:t>-Nummer (Identifizierungskodex der SIM-Karte) </a:t>
            </a:r>
          </a:p>
          <a:p>
            <a:pPr marL="742950" lvl="1" indent="-285750">
              <a:buFont typeface="Wingdings" panose="05000000000000000000" pitchFamily="2" charset="2"/>
              <a:buChar char="§"/>
            </a:pPr>
            <a:r>
              <a:rPr lang="de-AT" b="1" dirty="0"/>
              <a:t>Koordinaten </a:t>
            </a:r>
            <a:r>
              <a:rPr lang="de-AT" dirty="0"/>
              <a:t>des/der zuletzt angesprochenen </a:t>
            </a:r>
            <a:r>
              <a:rPr lang="de-AT" b="1" dirty="0"/>
              <a:t>Umsetzer</a:t>
            </a:r>
            <a:r>
              <a:rPr lang="de-AT" dirty="0"/>
              <a:t>/s</a:t>
            </a:r>
          </a:p>
          <a:p>
            <a:pPr marL="742950" lvl="1" indent="-285750">
              <a:buFont typeface="Wingdings" panose="05000000000000000000" pitchFamily="2" charset="2"/>
              <a:buChar char="§"/>
            </a:pPr>
            <a:r>
              <a:rPr lang="de-AT" dirty="0"/>
              <a:t>Abstrahlwinkel des Umsetzers</a:t>
            </a:r>
          </a:p>
          <a:p>
            <a:pPr marL="742950" lvl="1" indent="-285750">
              <a:buFont typeface="Wingdings" panose="05000000000000000000" pitchFamily="2" charset="2"/>
              <a:buChar char="§"/>
            </a:pPr>
            <a:r>
              <a:rPr lang="de-AT" dirty="0"/>
              <a:t>Infos über die </a:t>
            </a:r>
            <a:r>
              <a:rPr lang="de-AT" b="1" dirty="0"/>
              <a:t>angewandte Technologie des Umsetzers</a:t>
            </a:r>
            <a:r>
              <a:rPr lang="de-AT" dirty="0"/>
              <a:t> (GSM, 2G, 3G oder 4G) erleichtert die Suche. (Info vom Dienstanbieter, keine sensiblen Daten)</a:t>
            </a:r>
          </a:p>
        </p:txBody>
      </p:sp>
      <p:sp>
        <p:nvSpPr>
          <p:cNvPr id="4" name="Rechteck 3">
            <a:extLst>
              <a:ext uri="{FF2B5EF4-FFF2-40B4-BE49-F238E27FC236}">
                <a16:creationId xmlns="" xmlns:a16="http://schemas.microsoft.com/office/drawing/2014/main" id="{13D91A47-8BCC-4149-BC04-4D28AF815048}"/>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 xmlns:a16="http://schemas.microsoft.com/office/drawing/2014/main" id="{4421FD19-C956-4831-A142-285FEC732664}"/>
              </a:ext>
            </a:extLst>
          </p:cNvPr>
          <p:cNvSpPr/>
          <p:nvPr/>
        </p:nvSpPr>
        <p:spPr>
          <a:xfrm>
            <a:off x="146928" y="63625"/>
            <a:ext cx="4970463" cy="584775"/>
          </a:xfrm>
          <a:prstGeom prst="rect">
            <a:avLst/>
          </a:prstGeom>
        </p:spPr>
        <p:txBody>
          <a:bodyPr wrap="none">
            <a:spAutoFit/>
          </a:bodyPr>
          <a:lstStyle/>
          <a:p>
            <a:r>
              <a:rPr lang="de-AT" sz="3200" b="1" dirty="0">
                <a:solidFill>
                  <a:schemeClr val="bg1"/>
                </a:solidFill>
              </a:rPr>
              <a:t>Handyortung – IMSI Catcher</a:t>
            </a:r>
          </a:p>
        </p:txBody>
      </p:sp>
      <p:pic>
        <p:nvPicPr>
          <p:cNvPr id="6" name="Grafik 5" descr="Ein Bild, das draußen, Schild enthält.&#10;&#10;Mit sehr hoher Zuverlässigkeit generierte Beschreibung">
            <a:extLst>
              <a:ext uri="{FF2B5EF4-FFF2-40B4-BE49-F238E27FC236}">
                <a16:creationId xmlns="" xmlns:a16="http://schemas.microsoft.com/office/drawing/2014/main" id="{E46B8F52-4666-41A6-ADDE-2BD9A4D29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pic>
        <p:nvPicPr>
          <p:cNvPr id="12" name="Grafik 11" descr="Ein Bild, das Screenshot, drinnen, Monitor enthält.&#10;&#10;Mit sehr hoher Zuverlässigkeit generierte Beschreibung">
            <a:extLst>
              <a:ext uri="{FF2B5EF4-FFF2-40B4-BE49-F238E27FC236}">
                <a16:creationId xmlns="" xmlns:a16="http://schemas.microsoft.com/office/drawing/2014/main" id="{A007A934-6644-47C6-BCFA-D1CAD66CC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43" y="4049797"/>
            <a:ext cx="7411914" cy="2507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33766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4DA63E8F-6D02-4823-A9D9-5E05DFE19EEC}"/>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Rechteck 2">
            <a:extLst>
              <a:ext uri="{FF2B5EF4-FFF2-40B4-BE49-F238E27FC236}">
                <a16:creationId xmlns="" xmlns:a16="http://schemas.microsoft.com/office/drawing/2014/main" id="{523CDD45-6EAD-4A81-9A1B-76D82625D850}"/>
              </a:ext>
            </a:extLst>
          </p:cNvPr>
          <p:cNvSpPr/>
          <p:nvPr/>
        </p:nvSpPr>
        <p:spPr>
          <a:xfrm>
            <a:off x="146928" y="63625"/>
            <a:ext cx="3578224" cy="584775"/>
          </a:xfrm>
          <a:prstGeom prst="rect">
            <a:avLst/>
          </a:prstGeom>
        </p:spPr>
        <p:txBody>
          <a:bodyPr wrap="none">
            <a:spAutoFit/>
          </a:bodyPr>
          <a:lstStyle/>
          <a:p>
            <a:r>
              <a:rPr lang="de-AT" sz="3200" b="1" dirty="0">
                <a:solidFill>
                  <a:schemeClr val="bg1"/>
                </a:solidFill>
              </a:rPr>
              <a:t>Handyortung - Apps</a:t>
            </a:r>
          </a:p>
        </p:txBody>
      </p:sp>
      <p:pic>
        <p:nvPicPr>
          <p:cNvPr id="4" name="Grafik 3" descr="Ein Bild, das draußen, Schild enthält.&#10;&#10;Mit sehr hoher Zuverlässigkeit generierte Beschreibung">
            <a:extLst>
              <a:ext uri="{FF2B5EF4-FFF2-40B4-BE49-F238E27FC236}">
                <a16:creationId xmlns="" xmlns:a16="http://schemas.microsoft.com/office/drawing/2014/main" id="{3AB25F49-417F-4543-9A42-221936765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
        <p:nvSpPr>
          <p:cNvPr id="5" name="Rechteck 4">
            <a:extLst>
              <a:ext uri="{FF2B5EF4-FFF2-40B4-BE49-F238E27FC236}">
                <a16:creationId xmlns="" xmlns:a16="http://schemas.microsoft.com/office/drawing/2014/main" id="{8B4A7037-F320-4374-9564-63C6F55CF227}"/>
              </a:ext>
            </a:extLst>
          </p:cNvPr>
          <p:cNvSpPr/>
          <p:nvPr/>
        </p:nvSpPr>
        <p:spPr>
          <a:xfrm>
            <a:off x="863256" y="1316547"/>
            <a:ext cx="5723792" cy="1200329"/>
          </a:xfrm>
          <a:prstGeom prst="rect">
            <a:avLst/>
          </a:prstGeom>
        </p:spPr>
        <p:txBody>
          <a:bodyPr wrap="square">
            <a:spAutoFit/>
          </a:bodyPr>
          <a:lstStyle/>
          <a:p>
            <a:pPr marL="285750" indent="-285750">
              <a:buFont typeface="Wingdings" panose="05000000000000000000" pitchFamily="2" charset="2"/>
              <a:buChar char="§"/>
            </a:pPr>
            <a:r>
              <a:rPr lang="de-AT" dirty="0"/>
              <a:t>SMS – Locator</a:t>
            </a:r>
          </a:p>
          <a:p>
            <a:pPr marL="285750" indent="-285750">
              <a:buFont typeface="Wingdings" panose="05000000000000000000" pitchFamily="2" charset="2"/>
              <a:buChar char="§"/>
            </a:pPr>
            <a:r>
              <a:rPr lang="de-AT" dirty="0"/>
              <a:t>Echo 112 – Nummer eingeben, SMS mit Link</a:t>
            </a:r>
          </a:p>
          <a:p>
            <a:pPr marL="285750" indent="-285750">
              <a:buFont typeface="Wingdings" panose="05000000000000000000" pitchFamily="2" charset="2"/>
              <a:buChar char="§"/>
            </a:pPr>
            <a:r>
              <a:rPr lang="de-AT" dirty="0"/>
              <a:t>findemich.eu</a:t>
            </a:r>
          </a:p>
          <a:p>
            <a:pPr marL="285750" indent="-285750">
              <a:buFont typeface="Wingdings" panose="05000000000000000000" pitchFamily="2" charset="2"/>
              <a:buChar char="§"/>
            </a:pPr>
            <a:r>
              <a:rPr lang="de-AT" dirty="0"/>
              <a:t>…</a:t>
            </a:r>
          </a:p>
        </p:txBody>
      </p:sp>
      <p:pic>
        <p:nvPicPr>
          <p:cNvPr id="6" name="Grafik 5" descr="Ein Bild, das Elektronik, drinnen enthält.&#10;&#10;Mit sehr hoher Zuverlässigkeit generierte Beschreibung">
            <a:extLst>
              <a:ext uri="{FF2B5EF4-FFF2-40B4-BE49-F238E27FC236}">
                <a16:creationId xmlns="" xmlns:a16="http://schemas.microsoft.com/office/drawing/2014/main" id="{3B6AAAB1-9706-4C5A-BE36-3A2F0C05B35C}"/>
              </a:ext>
            </a:extLst>
          </p:cNvPr>
          <p:cNvPicPr>
            <a:picLocks noChangeAspect="1"/>
          </p:cNvPicPr>
          <p:nvPr/>
        </p:nvPicPr>
        <p:blipFill rotWithShape="1">
          <a:blip r:embed="rId3">
            <a:extLst>
              <a:ext uri="{28A0092B-C50C-407E-A947-70E740481C1C}">
                <a14:useLocalDpi xmlns:a14="http://schemas.microsoft.com/office/drawing/2010/main" val="0"/>
              </a:ext>
            </a:extLst>
          </a:blip>
          <a:srcRect t="2135" b="20399"/>
          <a:stretch/>
        </p:blipFill>
        <p:spPr>
          <a:xfrm>
            <a:off x="0" y="2870686"/>
            <a:ext cx="9144000" cy="3987314"/>
          </a:xfrm>
          <a:prstGeom prst="rect">
            <a:avLst/>
          </a:prstGeom>
        </p:spPr>
      </p:pic>
    </p:spTree>
    <p:extLst>
      <p:ext uri="{BB962C8B-B14F-4D97-AF65-F5344CB8AC3E}">
        <p14:creationId xmlns:p14="http://schemas.microsoft.com/office/powerpoint/2010/main" val="16956981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 xmlns:a16="http://schemas.microsoft.com/office/drawing/2014/main" id="{237C4DC3-C8BE-44C5-BFAE-5298E5CAFE76}"/>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a:extLst>
              <a:ext uri="{FF2B5EF4-FFF2-40B4-BE49-F238E27FC236}">
                <a16:creationId xmlns="" xmlns:a16="http://schemas.microsoft.com/office/drawing/2014/main" id="{762E6E1F-5E68-41DD-BD12-A617F3A3B19D}"/>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4" name="Grafik 3">
            <a:extLst>
              <a:ext uri="{FF2B5EF4-FFF2-40B4-BE49-F238E27FC236}">
                <a16:creationId xmlns="" xmlns:a16="http://schemas.microsoft.com/office/drawing/2014/main" id="{D754459F-3E09-4BF8-956A-ECCD1B158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81" y="926435"/>
            <a:ext cx="4809181" cy="3198106"/>
          </a:xfrm>
          <a:prstGeom prst="rect">
            <a:avLst/>
          </a:prstGeom>
        </p:spPr>
      </p:pic>
      <p:sp>
        <p:nvSpPr>
          <p:cNvPr id="5" name="Rechteck 4">
            <a:extLst>
              <a:ext uri="{FF2B5EF4-FFF2-40B4-BE49-F238E27FC236}">
                <a16:creationId xmlns="" xmlns:a16="http://schemas.microsoft.com/office/drawing/2014/main" id="{6162B696-2F18-4235-9020-47F0BA099392}"/>
              </a:ext>
            </a:extLst>
          </p:cNvPr>
          <p:cNvSpPr/>
          <p:nvPr/>
        </p:nvSpPr>
        <p:spPr>
          <a:xfrm>
            <a:off x="360486" y="4253381"/>
            <a:ext cx="8484576" cy="2308324"/>
          </a:xfrm>
          <a:prstGeom prst="rect">
            <a:avLst/>
          </a:prstGeom>
        </p:spPr>
        <p:txBody>
          <a:bodyPr wrap="square">
            <a:spAutoFit/>
          </a:bodyPr>
          <a:lstStyle/>
          <a:p>
            <a:r>
              <a:rPr lang="de-AT" b="1" dirty="0"/>
              <a:t>Vorteile:</a:t>
            </a:r>
          </a:p>
          <a:p>
            <a:pPr marL="742950" lvl="1" indent="-285750">
              <a:buFont typeface="Wingdings" panose="05000000000000000000" pitchFamily="2" charset="2"/>
              <a:buChar char="§"/>
            </a:pPr>
            <a:r>
              <a:rPr lang="de-AT" dirty="0"/>
              <a:t>Jedes Handy kann geortet werden (kein Smartphone notwendig)</a:t>
            </a:r>
          </a:p>
          <a:p>
            <a:pPr marL="742950" lvl="1" indent="-285750">
              <a:buFont typeface="Wingdings" panose="05000000000000000000" pitchFamily="2" charset="2"/>
              <a:buChar char="§"/>
            </a:pPr>
            <a:r>
              <a:rPr lang="de-AT" dirty="0"/>
              <a:t>Kein Internet, oder Apps notwendig</a:t>
            </a:r>
          </a:p>
          <a:p>
            <a:endParaRPr lang="de-AT" dirty="0"/>
          </a:p>
          <a:p>
            <a:r>
              <a:rPr lang="de-AT" b="1" dirty="0"/>
              <a:t>Nachteile:</a:t>
            </a:r>
          </a:p>
          <a:p>
            <a:pPr marL="742950" lvl="1" indent="-285750">
              <a:buFont typeface="Wingdings" panose="05000000000000000000" pitchFamily="2" charset="2"/>
              <a:buChar char="§"/>
            </a:pPr>
            <a:r>
              <a:rPr lang="de-AT" dirty="0"/>
              <a:t>Genauigkeit kann mehrere km betragen (vor allem in ländlichen Gebieten je nach Anzahl der Sendemasten)</a:t>
            </a:r>
          </a:p>
          <a:p>
            <a:pPr marL="742950" lvl="1" indent="-285750">
              <a:buFont typeface="Wingdings" panose="05000000000000000000" pitchFamily="2" charset="2"/>
              <a:buChar char="§"/>
            </a:pPr>
            <a:r>
              <a:rPr lang="de-AT" dirty="0"/>
              <a:t>Relativ lange Wartezeiten</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56499566-4BD5-4455-B444-82D80A755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7365480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andyortung-rtl">
            <a:hlinkClick r:id="" action="ppaction://media"/>
            <a:extLst>
              <a:ext uri="{FF2B5EF4-FFF2-40B4-BE49-F238E27FC236}">
                <a16:creationId xmlns="" xmlns:a16="http://schemas.microsoft.com/office/drawing/2014/main" id="{FF2D8015-71A2-49E2-A3A0-9B45D747B81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076923"/>
            <a:ext cx="9149130" cy="5402240"/>
          </a:xfrm>
          <a:prstGeom prst="rect">
            <a:avLst/>
          </a:prstGeom>
        </p:spPr>
      </p:pic>
      <p:sp>
        <p:nvSpPr>
          <p:cNvPr id="3" name="Rechteck 2">
            <a:extLst>
              <a:ext uri="{FF2B5EF4-FFF2-40B4-BE49-F238E27FC236}">
                <a16:creationId xmlns="" xmlns:a16="http://schemas.microsoft.com/office/drawing/2014/main" id="{DEEA6B75-5356-49AD-A2FF-FE2A162F5B47}"/>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 xmlns:a16="http://schemas.microsoft.com/office/drawing/2014/main" id="{DD257E18-C4DB-4B30-BB0A-2524F0687F4E}"/>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5" name="Grafik 4" descr="Ein Bild, das draußen, Schild enthält.&#10;&#10;Mit sehr hoher Zuverlässigkeit generierte Beschreibung">
            <a:extLst>
              <a:ext uri="{FF2B5EF4-FFF2-40B4-BE49-F238E27FC236}">
                <a16:creationId xmlns="" xmlns:a16="http://schemas.microsoft.com/office/drawing/2014/main" id="{223889F1-7166-4E24-9421-C5175D72BC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171192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sehr hoher Zuverlässigkeit generierte Beschreibung">
            <a:extLst>
              <a:ext uri="{FF2B5EF4-FFF2-40B4-BE49-F238E27FC236}">
                <a16:creationId xmlns="" xmlns:a16="http://schemas.microsoft.com/office/drawing/2014/main" id="{A70060DA-6CB2-41A2-A02E-B6BCF4E40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92" y="1248140"/>
            <a:ext cx="4546718" cy="4589951"/>
          </a:xfrm>
          <a:prstGeom prst="rect">
            <a:avLst/>
          </a:prstGeom>
        </p:spPr>
      </p:pic>
      <p:sp>
        <p:nvSpPr>
          <p:cNvPr id="4" name="Rechteck 3">
            <a:extLst>
              <a:ext uri="{FF2B5EF4-FFF2-40B4-BE49-F238E27FC236}">
                <a16:creationId xmlns="" xmlns:a16="http://schemas.microsoft.com/office/drawing/2014/main" id="{A3EC6D28-661F-4F6D-9367-08F526EF5333}"/>
              </a:ext>
            </a:extLst>
          </p:cNvPr>
          <p:cNvSpPr/>
          <p:nvPr/>
        </p:nvSpPr>
        <p:spPr>
          <a:xfrm>
            <a:off x="4950069" y="2676943"/>
            <a:ext cx="3956539" cy="2308324"/>
          </a:xfrm>
          <a:prstGeom prst="rect">
            <a:avLst/>
          </a:prstGeom>
        </p:spPr>
        <p:txBody>
          <a:bodyPr wrap="square">
            <a:spAutoFit/>
          </a:bodyPr>
          <a:lstStyle/>
          <a:p>
            <a:r>
              <a:rPr lang="de-AT" b="1" dirty="0"/>
              <a:t>Kontakt nur zu einem Sendemasten: </a:t>
            </a:r>
            <a:r>
              <a:rPr lang="de-AT" dirty="0"/>
              <a:t>Ungenauigkeit im Bereich mehrerer km!</a:t>
            </a:r>
          </a:p>
          <a:p>
            <a:endParaRPr lang="de-AT" dirty="0"/>
          </a:p>
          <a:p>
            <a:r>
              <a:rPr lang="de-AT" b="1" dirty="0"/>
              <a:t>Eingrenzung des Suchbereichs: </a:t>
            </a:r>
          </a:p>
          <a:p>
            <a:r>
              <a:rPr lang="de-AT" dirty="0"/>
              <a:t>Daten des letzten Umsetzers enthalten meistens Distanz und oft auch Winkel mit welchem ein Suchgebiet grob eingegrenzt werden kann.</a:t>
            </a:r>
          </a:p>
        </p:txBody>
      </p:sp>
      <p:sp>
        <p:nvSpPr>
          <p:cNvPr id="5" name="Rechteck 4">
            <a:extLst>
              <a:ext uri="{FF2B5EF4-FFF2-40B4-BE49-F238E27FC236}">
                <a16:creationId xmlns="" xmlns:a16="http://schemas.microsoft.com/office/drawing/2014/main" id="{D51E06B2-A753-4840-8044-603A84266745}"/>
              </a:ext>
            </a:extLst>
          </p:cNvPr>
          <p:cNvSpPr/>
          <p:nvPr/>
        </p:nvSpPr>
        <p:spPr>
          <a:xfrm>
            <a:off x="206619" y="5838091"/>
            <a:ext cx="8730761" cy="338554"/>
          </a:xfrm>
          <a:prstGeom prst="rect">
            <a:avLst/>
          </a:prstGeom>
        </p:spPr>
        <p:txBody>
          <a:bodyPr wrap="square">
            <a:spAutoFit/>
          </a:bodyPr>
          <a:lstStyle/>
          <a:p>
            <a:r>
              <a:rPr lang="de-AT" sz="1600" dirty="0" err="1"/>
              <a:t>Bsp</a:t>
            </a:r>
            <a:r>
              <a:rPr lang="de-AT" sz="1600" dirty="0"/>
              <a:t>: Suchaktion in Rein in Taufers (Südtirol), gefundene Person befand sich bei Pfeil</a:t>
            </a:r>
          </a:p>
        </p:txBody>
      </p:sp>
      <p:sp>
        <p:nvSpPr>
          <p:cNvPr id="6" name="Rechteck 5">
            <a:extLst>
              <a:ext uri="{FF2B5EF4-FFF2-40B4-BE49-F238E27FC236}">
                <a16:creationId xmlns="" xmlns:a16="http://schemas.microsoft.com/office/drawing/2014/main" id="{A7CD5F7C-92F9-48F7-9B9A-7B509ACD8614}"/>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 xmlns:a16="http://schemas.microsoft.com/office/drawing/2014/main" id="{CBEE0D50-C147-4F1E-B03B-51EDEFDA3CAB}"/>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8" name="Grafik 7" descr="Ein Bild, das draußen, Schild enthält.&#10;&#10;Mit sehr hoher Zuverlässigkeit generierte Beschreibung">
            <a:extLst>
              <a:ext uri="{FF2B5EF4-FFF2-40B4-BE49-F238E27FC236}">
                <a16:creationId xmlns="" xmlns:a16="http://schemas.microsoft.com/office/drawing/2014/main" id="{FC9E3C98-D91F-4100-83F1-C33E86CC42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1753085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sehr hoher Zuverlässigkeit generierte Beschreibung">
            <a:extLst>
              <a:ext uri="{FF2B5EF4-FFF2-40B4-BE49-F238E27FC236}">
                <a16:creationId xmlns="" xmlns:a16="http://schemas.microsoft.com/office/drawing/2014/main" id="{FF780E38-F92B-4202-8F48-DD5BF5E03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62050"/>
            <a:ext cx="7620000" cy="4533900"/>
          </a:xfrm>
          <a:prstGeom prst="rect">
            <a:avLst/>
          </a:prstGeom>
        </p:spPr>
      </p:pic>
      <p:sp>
        <p:nvSpPr>
          <p:cNvPr id="4" name="Rechteck 3">
            <a:extLst>
              <a:ext uri="{FF2B5EF4-FFF2-40B4-BE49-F238E27FC236}">
                <a16:creationId xmlns="" xmlns:a16="http://schemas.microsoft.com/office/drawing/2014/main" id="{20FB06E2-DED8-4AED-BBAD-3BBD5E839B4B}"/>
              </a:ext>
            </a:extLst>
          </p:cNvPr>
          <p:cNvSpPr/>
          <p:nvPr/>
        </p:nvSpPr>
        <p:spPr>
          <a:xfrm>
            <a:off x="762000" y="5936958"/>
            <a:ext cx="7620000" cy="369332"/>
          </a:xfrm>
          <a:prstGeom prst="rect">
            <a:avLst/>
          </a:prstGeom>
        </p:spPr>
        <p:txBody>
          <a:bodyPr wrap="square">
            <a:spAutoFit/>
          </a:bodyPr>
          <a:lstStyle/>
          <a:p>
            <a:r>
              <a:rPr lang="de-AT" dirty="0"/>
              <a:t>Anhand der Koordinaten kann der Standort des Umsetzers festgelegt werden.</a:t>
            </a:r>
          </a:p>
        </p:txBody>
      </p:sp>
      <p:sp>
        <p:nvSpPr>
          <p:cNvPr id="5" name="Rechteck 4">
            <a:extLst>
              <a:ext uri="{FF2B5EF4-FFF2-40B4-BE49-F238E27FC236}">
                <a16:creationId xmlns="" xmlns:a16="http://schemas.microsoft.com/office/drawing/2014/main" id="{017C6D76-74B1-401E-9E6E-26C358C639A8}"/>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CD65FAC0-9321-4BB8-BFFB-9B1A110F05D1}"/>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F0C13498-4B5E-47A5-9EF2-E2D1EFAD4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14489687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arte enthält.&#10;&#10;Mit sehr hoher Zuverlässigkeit generierte Beschreibung">
            <a:extLst>
              <a:ext uri="{FF2B5EF4-FFF2-40B4-BE49-F238E27FC236}">
                <a16:creationId xmlns="" xmlns:a16="http://schemas.microsoft.com/office/drawing/2014/main" id="{A4FBBAE5-ED16-41FF-8B92-283E34ADD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62050"/>
            <a:ext cx="7620000" cy="4533900"/>
          </a:xfrm>
          <a:prstGeom prst="rect">
            <a:avLst/>
          </a:prstGeom>
        </p:spPr>
      </p:pic>
      <p:sp>
        <p:nvSpPr>
          <p:cNvPr id="4" name="Rechteck 3">
            <a:extLst>
              <a:ext uri="{FF2B5EF4-FFF2-40B4-BE49-F238E27FC236}">
                <a16:creationId xmlns="" xmlns:a16="http://schemas.microsoft.com/office/drawing/2014/main" id="{969D974A-169F-476F-80A9-4A07B6A2A9E3}"/>
              </a:ext>
            </a:extLst>
          </p:cNvPr>
          <p:cNvSpPr/>
          <p:nvPr/>
        </p:nvSpPr>
        <p:spPr>
          <a:xfrm>
            <a:off x="797168" y="5936958"/>
            <a:ext cx="7620000" cy="646331"/>
          </a:xfrm>
          <a:prstGeom prst="rect">
            <a:avLst/>
          </a:prstGeom>
        </p:spPr>
        <p:txBody>
          <a:bodyPr wrap="square">
            <a:spAutoFit/>
          </a:bodyPr>
          <a:lstStyle/>
          <a:p>
            <a:r>
              <a:rPr lang="de-AT" dirty="0"/>
              <a:t>Eintragen des Winkels (+/- 40°) und berücksichtigen des Geländes bzw. weiterer Informationen (Wanderwege, typische Routen, etc.)…</a:t>
            </a:r>
          </a:p>
        </p:txBody>
      </p:sp>
      <p:sp>
        <p:nvSpPr>
          <p:cNvPr id="5" name="Rechteck 4">
            <a:extLst>
              <a:ext uri="{FF2B5EF4-FFF2-40B4-BE49-F238E27FC236}">
                <a16:creationId xmlns="" xmlns:a16="http://schemas.microsoft.com/office/drawing/2014/main" id="{35E0881D-53DB-4590-B114-970EF00F29A5}"/>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FBEA35F8-891E-4EB7-ABFF-ADEE3D70676A}"/>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D31B3BC4-043B-4438-BA49-169FEAF82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35245548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Natur, draußen, Rock, Tal enthält.&#10;&#10;Mit sehr hoher Zuverlässigkeit generierte Beschreibung">
            <a:extLst>
              <a:ext uri="{FF2B5EF4-FFF2-40B4-BE49-F238E27FC236}">
                <a16:creationId xmlns="" xmlns:a16="http://schemas.microsoft.com/office/drawing/2014/main" id="{6D7B59C7-2DE2-4D94-8DA8-D261FBC4F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513" y="823719"/>
            <a:ext cx="6555518" cy="5547607"/>
          </a:xfrm>
          <a:prstGeom prst="rect">
            <a:avLst/>
          </a:prstGeom>
        </p:spPr>
      </p:pic>
      <p:sp>
        <p:nvSpPr>
          <p:cNvPr id="4" name="Rechteck 3">
            <a:extLst>
              <a:ext uri="{FF2B5EF4-FFF2-40B4-BE49-F238E27FC236}">
                <a16:creationId xmlns="" xmlns:a16="http://schemas.microsoft.com/office/drawing/2014/main" id="{A1AF64D6-18FC-4CCF-94D0-0BD91391DF9F}"/>
              </a:ext>
            </a:extLst>
          </p:cNvPr>
          <p:cNvSpPr/>
          <p:nvPr/>
        </p:nvSpPr>
        <p:spPr>
          <a:xfrm>
            <a:off x="1263513" y="6425043"/>
            <a:ext cx="7620000" cy="369332"/>
          </a:xfrm>
          <a:prstGeom prst="rect">
            <a:avLst/>
          </a:prstGeom>
        </p:spPr>
        <p:txBody>
          <a:bodyPr wrap="square">
            <a:spAutoFit/>
          </a:bodyPr>
          <a:lstStyle/>
          <a:p>
            <a:r>
              <a:rPr lang="de-AT" dirty="0"/>
              <a:t>Karte der Empfangs-Abdeckung kann auch manchmal weiter helfen…</a:t>
            </a:r>
          </a:p>
        </p:txBody>
      </p:sp>
      <p:sp>
        <p:nvSpPr>
          <p:cNvPr id="5" name="Rechteck 4">
            <a:extLst>
              <a:ext uri="{FF2B5EF4-FFF2-40B4-BE49-F238E27FC236}">
                <a16:creationId xmlns="" xmlns:a16="http://schemas.microsoft.com/office/drawing/2014/main" id="{F056B702-3C39-44A8-8554-91F86991257C}"/>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hteck 5">
            <a:extLst>
              <a:ext uri="{FF2B5EF4-FFF2-40B4-BE49-F238E27FC236}">
                <a16:creationId xmlns="" xmlns:a16="http://schemas.microsoft.com/office/drawing/2014/main" id="{36A667AF-CE27-45C0-A278-595283921F83}"/>
              </a:ext>
            </a:extLst>
          </p:cNvPr>
          <p:cNvSpPr/>
          <p:nvPr/>
        </p:nvSpPr>
        <p:spPr>
          <a:xfrm>
            <a:off x="146928" y="63625"/>
            <a:ext cx="4394344" cy="584775"/>
          </a:xfrm>
          <a:prstGeom prst="rect">
            <a:avLst/>
          </a:prstGeom>
        </p:spPr>
        <p:txBody>
          <a:bodyPr wrap="none">
            <a:spAutoFit/>
          </a:bodyPr>
          <a:lstStyle/>
          <a:p>
            <a:r>
              <a:rPr lang="de-AT" sz="3200" b="1" dirty="0">
                <a:solidFill>
                  <a:schemeClr val="bg1"/>
                </a:solidFill>
              </a:rPr>
              <a:t>Handyortung - Behörden</a:t>
            </a:r>
          </a:p>
        </p:txBody>
      </p:sp>
      <p:pic>
        <p:nvPicPr>
          <p:cNvPr id="7" name="Grafik 6" descr="Ein Bild, das draußen, Schild enthält.&#10;&#10;Mit sehr hoher Zuverlässigkeit generierte Beschreibung">
            <a:extLst>
              <a:ext uri="{FF2B5EF4-FFF2-40B4-BE49-F238E27FC236}">
                <a16:creationId xmlns="" xmlns:a16="http://schemas.microsoft.com/office/drawing/2014/main" id="{711C8A61-9A1B-41AC-8AF7-813D5A3DD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7988048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0B743601-4480-4CF2-92AC-5B663AEE628E}"/>
              </a:ext>
            </a:extLst>
          </p:cNvPr>
          <p:cNvSpPr/>
          <p:nvPr/>
        </p:nvSpPr>
        <p:spPr>
          <a:xfrm>
            <a:off x="448408" y="1421819"/>
            <a:ext cx="5741377" cy="2031325"/>
          </a:xfrm>
          <a:prstGeom prst="rect">
            <a:avLst/>
          </a:prstGeom>
        </p:spPr>
        <p:txBody>
          <a:bodyPr wrap="square">
            <a:spAutoFit/>
          </a:bodyPr>
          <a:lstStyle/>
          <a:p>
            <a:r>
              <a:rPr lang="de-AT" b="1" dirty="0"/>
              <a:t>Voraussetzungen:</a:t>
            </a:r>
          </a:p>
          <a:p>
            <a:r>
              <a:rPr lang="de-AT" dirty="0"/>
              <a:t>Verirrte Person hat ein eingeschaltetes Smartphone mit:</a:t>
            </a:r>
          </a:p>
          <a:p>
            <a:endParaRPr lang="de-AT" dirty="0"/>
          </a:p>
          <a:p>
            <a:pPr marL="742950" lvl="1" indent="-285750">
              <a:buFont typeface="Wingdings" panose="05000000000000000000" pitchFamily="2" charset="2"/>
              <a:buChar char="§"/>
            </a:pPr>
            <a:r>
              <a:rPr lang="de-AT" dirty="0"/>
              <a:t>Netzempfang</a:t>
            </a:r>
          </a:p>
          <a:p>
            <a:pPr marL="742950" lvl="1" indent="-285750">
              <a:buFont typeface="Wingdings" panose="05000000000000000000" pitchFamily="2" charset="2"/>
              <a:buChar char="§"/>
            </a:pPr>
            <a:r>
              <a:rPr lang="de-AT" dirty="0"/>
              <a:t>Datenverbindung (Internet)</a:t>
            </a:r>
          </a:p>
          <a:p>
            <a:pPr marL="742950" lvl="1" indent="-285750">
              <a:buFont typeface="Wingdings" panose="05000000000000000000" pitchFamily="2" charset="2"/>
              <a:buChar char="§"/>
            </a:pPr>
            <a:r>
              <a:rPr lang="de-AT" dirty="0"/>
              <a:t>GPS</a:t>
            </a:r>
          </a:p>
          <a:p>
            <a:pPr marL="742950" lvl="1" indent="-285750">
              <a:buFont typeface="Wingdings" panose="05000000000000000000" pitchFamily="2" charset="2"/>
              <a:buChar char="§"/>
            </a:pPr>
            <a:r>
              <a:rPr lang="de-AT" dirty="0"/>
              <a:t>WhatsApp</a:t>
            </a:r>
            <a:endParaRPr lang="de-AT" dirty="0">
              <a:effectLst/>
            </a:endParaRPr>
          </a:p>
        </p:txBody>
      </p:sp>
      <p:sp>
        <p:nvSpPr>
          <p:cNvPr id="4" name="Rechteck 3">
            <a:extLst>
              <a:ext uri="{FF2B5EF4-FFF2-40B4-BE49-F238E27FC236}">
                <a16:creationId xmlns="" xmlns:a16="http://schemas.microsoft.com/office/drawing/2014/main" id="{DDAF53AD-0799-4B9A-A709-0FC44EF17462}"/>
              </a:ext>
            </a:extLst>
          </p:cNvPr>
          <p:cNvSpPr/>
          <p:nvPr/>
        </p:nvSpPr>
        <p:spPr>
          <a:xfrm>
            <a:off x="360071" y="4309777"/>
            <a:ext cx="8598877" cy="646331"/>
          </a:xfrm>
          <a:prstGeom prst="rect">
            <a:avLst/>
          </a:prstGeom>
        </p:spPr>
        <p:txBody>
          <a:bodyPr wrap="square">
            <a:spAutoFit/>
          </a:bodyPr>
          <a:lstStyle/>
          <a:p>
            <a:r>
              <a:rPr lang="de-AT" dirty="0"/>
              <a:t>Verirrte Person muss zuerst die Telefonnummer des Bergretters speichern. Anschließend kann im WhatsApp über "Nachrichten senden" der Standpunkt gesendet werden.</a:t>
            </a:r>
          </a:p>
        </p:txBody>
      </p:sp>
      <p:pic>
        <p:nvPicPr>
          <p:cNvPr id="8" name="Grafik 7">
            <a:extLst>
              <a:ext uri="{FF2B5EF4-FFF2-40B4-BE49-F238E27FC236}">
                <a16:creationId xmlns="" xmlns:a16="http://schemas.microsoft.com/office/drawing/2014/main" id="{8E2BE73C-AC38-4048-B1AA-E9FA4AC52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993" y="2119335"/>
            <a:ext cx="2857500" cy="1762125"/>
          </a:xfrm>
          <a:prstGeom prst="rect">
            <a:avLst/>
          </a:prstGeom>
        </p:spPr>
      </p:pic>
      <p:sp>
        <p:nvSpPr>
          <p:cNvPr id="9" name="Rechteck 8">
            <a:extLst>
              <a:ext uri="{FF2B5EF4-FFF2-40B4-BE49-F238E27FC236}">
                <a16:creationId xmlns="" xmlns:a16="http://schemas.microsoft.com/office/drawing/2014/main" id="{B95045F7-690B-45BF-90C4-758296066D10}"/>
              </a:ext>
            </a:extLst>
          </p:cNvPr>
          <p:cNvSpPr/>
          <p:nvPr/>
        </p:nvSpPr>
        <p:spPr>
          <a:xfrm>
            <a:off x="0" y="0"/>
            <a:ext cx="9144000" cy="677008"/>
          </a:xfrm>
          <a:prstGeom prst="rect">
            <a:avLst/>
          </a:prstGeom>
          <a:solidFill>
            <a:srgbClr val="008D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 xmlns:a16="http://schemas.microsoft.com/office/drawing/2014/main" id="{3331F576-D8C9-4016-88E1-A1C0D1E8AD7E}"/>
              </a:ext>
            </a:extLst>
          </p:cNvPr>
          <p:cNvSpPr/>
          <p:nvPr/>
        </p:nvSpPr>
        <p:spPr>
          <a:xfrm>
            <a:off x="146928" y="63625"/>
            <a:ext cx="4512582" cy="584775"/>
          </a:xfrm>
          <a:prstGeom prst="rect">
            <a:avLst/>
          </a:prstGeom>
        </p:spPr>
        <p:txBody>
          <a:bodyPr wrap="none">
            <a:spAutoFit/>
          </a:bodyPr>
          <a:lstStyle/>
          <a:p>
            <a:r>
              <a:rPr lang="de-AT" sz="3200" b="1" dirty="0">
                <a:solidFill>
                  <a:schemeClr val="bg1"/>
                </a:solidFill>
              </a:rPr>
              <a:t>Handyortung - WhatsApp</a:t>
            </a:r>
          </a:p>
        </p:txBody>
      </p:sp>
      <p:pic>
        <p:nvPicPr>
          <p:cNvPr id="11" name="Grafik 10" descr="Ein Bild, das draußen, Schild enthält.&#10;&#10;Mit sehr hoher Zuverlässigkeit generierte Beschreibung">
            <a:extLst>
              <a:ext uri="{FF2B5EF4-FFF2-40B4-BE49-F238E27FC236}">
                <a16:creationId xmlns="" xmlns:a16="http://schemas.microsoft.com/office/drawing/2014/main" id="{5FC78B8E-0CC1-4D59-8AD5-308097E1A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299" y="114187"/>
            <a:ext cx="846605" cy="848549"/>
          </a:xfrm>
          <a:prstGeom prst="rect">
            <a:avLst/>
          </a:prstGeom>
        </p:spPr>
      </p:pic>
    </p:spTree>
    <p:extLst>
      <p:ext uri="{BB962C8B-B14F-4D97-AF65-F5344CB8AC3E}">
        <p14:creationId xmlns:p14="http://schemas.microsoft.com/office/powerpoint/2010/main" val="2335883784"/>
      </p:ext>
    </p:extLst>
  </p:cSld>
  <p:clrMapOvr>
    <a:masterClrMapping/>
  </p:clrMapOvr>
  <p:transition>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633</Words>
  <Application>Microsoft Office PowerPoint</Application>
  <PresentationFormat>Bildschirmpräsentation (4:3)</PresentationFormat>
  <Paragraphs>87</Paragraphs>
  <Slides>24</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Truegler, Andreas</dc:creator>
  <cp:lastModifiedBy>josef lederhaas</cp:lastModifiedBy>
  <cp:revision>16</cp:revision>
  <dcterms:created xsi:type="dcterms:W3CDTF">2018-05-25T14:13:59Z</dcterms:created>
  <dcterms:modified xsi:type="dcterms:W3CDTF">2018-08-13T13:51:47Z</dcterms:modified>
</cp:coreProperties>
</file>