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852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 change in callout numbers in the last 10 years</a:t>
            </a:r>
          </a:p>
          <a:p>
            <a:r>
              <a:t>We are putting a lot of effort into getting people trained and they are not doing a large number of callouts</a:t>
            </a:r>
          </a:p>
          <a:p>
            <a:r>
              <a:t>We want to ask is this reflected world-wide and what disciplines are effected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Bomer pic</a:t>
            </a:r>
          </a:p>
          <a:p>
            <a:r>
              <a:t>WW II, American navy had a problem,  Many aircraft were getting shot down      to help solv   After each mission, the bullet holes painstakingly recorded.</a:t>
            </a:r>
          </a:p>
          <a:p>
            <a:r>
              <a:t>																																							(show picture).     </a:t>
            </a:r>
          </a:p>
          <a:p>
            <a:r>
              <a:t>solution was simple  Increase the armour to these        BUT 		Hungarian statistician-Abraham Wald - critical flaw in the analysis</a:t>
            </a:r>
          </a:p>
          <a:p>
            <a:endParaRPr/>
          </a:p>
          <a:p>
            <a:r>
              <a:t>Missing Every plane that had been shot down  					real solution to protect the areas without holes         </a:t>
            </a:r>
          </a:p>
          <a:p>
            <a:endParaRPr/>
          </a:p>
          <a:p>
            <a:r>
              <a:t>solution might not be in you see, but what is missing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callouts for people being lost have gone up</a:t>
            </a:r>
          </a:p>
          <a:p>
            <a:r>
              <a:t>number searches has gone down</a:t>
            </a:r>
          </a:p>
          <a:p>
            <a:r>
              <a:t>Use of phones And  phone find systems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Generalised information for the UK, I would like to get stats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 though these quite quickly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will repost those discussion ideas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917700"/>
            <a:ext cx="21945600" cy="706628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2334623"/>
            <a:ext cx="21945600" cy="76122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4572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9144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13716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182880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9779000"/>
            <a:ext cx="21945599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431800" indent="254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431800" indent="4826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431800" indent="9398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431800" indent="1397000" defTabSz="825500"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03700" y="9372600"/>
            <a:ext cx="16840200" cy="68072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 person’s lower body with blue trousers and green shoes on a yellow and pink floor"/>
          <p:cNvSpPr>
            <a:spLocks noGrp="1"/>
          </p:cNvSpPr>
          <p:nvPr>
            <p:ph type="pic" sz="half" idx="21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Two adults wearing outfits with bold, solid colours — green, blue, pink and yellow"/>
          <p:cNvSpPr>
            <a:spLocks noGrp="1"/>
          </p:cNvSpPr>
          <p:nvPr>
            <p:ph type="pic" sz="half" idx="22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Person blowing pink bubblegum against a solid pink and blue background"/>
          <p:cNvSpPr>
            <a:spLocks noGrp="1"/>
          </p:cNvSpPr>
          <p:nvPr>
            <p:ph type="pic" idx="23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 person’s lower body with blue trousers and green shoes on a yellow and pink floor"/>
          <p:cNvSpPr>
            <a:spLocks noGrp="1"/>
          </p:cNvSpPr>
          <p:nvPr>
            <p:ph type="pic" idx="21"/>
          </p:nvPr>
        </p:nvSpPr>
        <p:spPr>
          <a:xfrm>
            <a:off x="635000" y="-1181110"/>
            <a:ext cx="23114000" cy="154178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o adults wearing outfits with bold, solid colours — green, blue, pink and yellow"/>
          <p:cNvSpPr>
            <a:spLocks noGrp="1"/>
          </p:cNvSpPr>
          <p:nvPr>
            <p:ph type="pic" idx="21"/>
          </p:nvPr>
        </p:nvSpPr>
        <p:spPr>
          <a:xfrm>
            <a:off x="-38100" y="-267934"/>
            <a:ext cx="24472902" cy="1425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4200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917700"/>
            <a:ext cx="21945600" cy="7112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457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13716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Caption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A person’s lower body with blue trousers and green shoes on a yellow and pink floor"/>
          <p:cNvSpPr>
            <a:spLocks noGrp="1"/>
          </p:cNvSpPr>
          <p:nvPr>
            <p:ph type="pic" idx="21"/>
          </p:nvPr>
        </p:nvSpPr>
        <p:spPr>
          <a:xfrm>
            <a:off x="528828" y="0"/>
            <a:ext cx="17992344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35000" y="7937906"/>
            <a:ext cx="17780000" cy="5651592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22000" spc="-220">
                <a:solidFill>
                  <a:srgbClr val="FFD74C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Line"/>
          <p:cNvSpPr/>
          <p:nvPr/>
        </p:nvSpPr>
        <p:spPr>
          <a:xfrm>
            <a:off x="19169012" y="11874500"/>
            <a:ext cx="1549401" cy="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20000"/>
              </a:lnSpc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63" name="Partial view of a building exterior painted yellow with blue window shutters and a curtained doorway"/>
          <p:cNvSpPr>
            <a:spLocks noGrp="1"/>
          </p:cNvSpPr>
          <p:nvPr>
            <p:ph type="pic" idx="21"/>
          </p:nvPr>
        </p:nvSpPr>
        <p:spPr>
          <a:xfrm>
            <a:off x="9156700" y="-38100"/>
            <a:ext cx="19693467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574800"/>
            <a:ext cx="8356600" cy="77012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4048125"/>
            <a:ext cx="21945600" cy="5930900"/>
          </a:xfrm>
          <a:prstGeom prst="rect">
            <a:avLst/>
          </a:prstGeom>
        </p:spPr>
        <p:txBody>
          <a:bodyPr anchor="ctr"/>
          <a:lstStyle>
            <a:lvl1pPr marL="431800" indent="-431800">
              <a:defRPr sz="14000" spc="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0" spc="-140"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1pPr>
            <a:lvl2pPr marL="0" indent="4572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2pPr>
            <a:lvl3pPr marL="0" indent="9144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3pPr>
            <a:lvl4pPr marL="0" indent="13716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4pPr>
            <a:lvl5pPr marL="0" indent="182880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>
              <a:lnSpc>
                <a:spcPts val="2600"/>
              </a:lnSpc>
              <a:defRPr sz="1800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all" spc="-116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4572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9144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13716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18288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22860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27432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32004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365760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R75A8154.jpg" descr="R75A8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44" y="-1"/>
            <a:ext cx="2057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Rob Grange ICAR 2022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Rob Grange ICAR 2022</a:t>
            </a:r>
          </a:p>
        </p:txBody>
      </p:sp>
      <p:sp>
        <p:nvSpPr>
          <p:cNvPr id="152" name="Trends and changes in search dog callout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Trends and changes in search dog callouts </a:t>
            </a:r>
          </a:p>
        </p:txBody>
      </p:sp>
      <p:sp>
        <p:nvSpPr>
          <p:cNvPr id="153" name="Past, Present and Future of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373887">
              <a:defRPr sz="14080" spc="-140"/>
            </a:pPr>
            <a:r>
              <a:rPr sz="13000" dirty="0"/>
              <a:t>Past, Present and Future of </a:t>
            </a:r>
          </a:p>
          <a:p>
            <a:pPr defTabSz="373887">
              <a:defRPr sz="14080" spc="-140"/>
            </a:pPr>
            <a:r>
              <a:rPr sz="13000" dirty="0"/>
              <a:t>working search dogs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4744.jpeg" descr="IMG_474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Fewer missing unhurt walkers…"/>
          <p:cNvSpPr txBox="1">
            <a:spLocks noGrp="1"/>
          </p:cNvSpPr>
          <p:nvPr>
            <p:ph type="body" idx="1"/>
          </p:nvPr>
        </p:nvSpPr>
        <p:spPr>
          <a:xfrm>
            <a:off x="11633200" y="4123266"/>
            <a:ext cx="21945600" cy="87630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Fewer missing unhurt walkers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Similar number of fatal or serious injury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Similar or Increased number of dementia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Similar or Increased number of despondent</a:t>
            </a:r>
          </a:p>
        </p:txBody>
      </p:sp>
      <p:sp>
        <p:nvSpPr>
          <p:cNvPr id="195" name="Terrestrial"/>
          <p:cNvSpPr txBox="1">
            <a:spLocks noGrp="1"/>
          </p:cNvSpPr>
          <p:nvPr>
            <p:ph type="title"/>
          </p:nvPr>
        </p:nvSpPr>
        <p:spPr>
          <a:xfrm>
            <a:off x="3124201" y="829733"/>
            <a:ext cx="21945600" cy="2298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100" spc="-131">
                <a:solidFill>
                  <a:srgbClr val="FFFFFF"/>
                </a:solidFill>
              </a:defRPr>
            </a:lvl1pPr>
          </a:lstStyle>
          <a:p>
            <a:r>
              <a:rPr sz="10000" dirty="0"/>
              <a:t>Terrestrial</a:t>
            </a:r>
          </a:p>
        </p:txBody>
      </p:sp>
      <p:sp>
        <p:nvSpPr>
          <p:cNvPr id="196" name="types of missing person"/>
          <p:cNvSpPr txBox="1"/>
          <p:nvPr/>
        </p:nvSpPr>
        <p:spPr>
          <a:xfrm>
            <a:off x="9442642" y="911321"/>
            <a:ext cx="21945601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1" algn="l">
              <a:lnSpc>
                <a:spcPct val="80000"/>
              </a:lnSpc>
              <a:defRPr sz="13100" cap="all" spc="-131">
                <a:solidFill>
                  <a:srgbClr val="00BFF3"/>
                </a:solidFill>
                <a:latin typeface="+mn-lt"/>
                <a:ea typeface="+mn-ea"/>
                <a:cs typeface="+mn-cs"/>
                <a:sym typeface="Druk Medium"/>
              </a:defRPr>
            </a:pPr>
            <a:r>
              <a:rPr sz="10000" dirty="0"/>
              <a:t>  types of missing person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0559.jpeg" descr="IMG_0559.jpeg"/>
          <p:cNvPicPr>
            <a:picLocks noChangeAspect="1"/>
          </p:cNvPicPr>
          <p:nvPr/>
        </p:nvPicPr>
        <p:blipFill>
          <a:blip r:embed="rId3"/>
          <a:srcRect l="10788" t="4346" r="7701" b="14737"/>
          <a:stretch>
            <a:fillRect/>
          </a:stretch>
        </p:blipFill>
        <p:spPr>
          <a:xfrm>
            <a:off x="15086601" y="-68858"/>
            <a:ext cx="10466760" cy="1385387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Where will we be in 10 years time?…"/>
          <p:cNvSpPr txBox="1">
            <a:spLocks noGrp="1"/>
          </p:cNvSpPr>
          <p:nvPr>
            <p:ph type="body" sz="half" idx="1"/>
          </p:nvPr>
        </p:nvSpPr>
        <p:spPr>
          <a:xfrm>
            <a:off x="1066800" y="5893254"/>
            <a:ext cx="13872146" cy="7428055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Where will we be in 10 years time?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How do we stay current with fewer callouts?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Should we adapt current disciplines for modern callouts?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Multi discipline dogs?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New disciplines?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Lead times (training dogs and instructors)?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Should we gather this data from all associations?</a:t>
            </a:r>
          </a:p>
        </p:txBody>
      </p:sp>
      <p:sp>
        <p:nvSpPr>
          <p:cNvPr id="202" name="Discussion ideas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Discussion ideas:</a:t>
            </a:r>
          </a:p>
        </p:txBody>
      </p:sp>
      <p:sp>
        <p:nvSpPr>
          <p:cNvPr id="203" name="Do we need to be proactive?…"/>
          <p:cNvSpPr txBox="1"/>
          <p:nvPr/>
        </p:nvSpPr>
        <p:spPr>
          <a:xfrm>
            <a:off x="1066800" y="2884012"/>
            <a:ext cx="13872146" cy="2857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 we need to be proactive?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Are we providing the right dogs for todays and tomorrows searches?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2" animBg="1" advAuto="0"/>
      <p:bldP spid="201" grpId="3" build="p" bldLvl="5" animBg="1" advAuto="0"/>
      <p:bldP spid="203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3645.jpeg" descr="IMG_364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618" y="0"/>
            <a:ext cx="18288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hank"/>
          <p:cNvSpPr txBox="1">
            <a:spLocks noGrp="1"/>
          </p:cNvSpPr>
          <p:nvPr>
            <p:ph type="title"/>
          </p:nvPr>
        </p:nvSpPr>
        <p:spPr>
          <a:xfrm>
            <a:off x="118533" y="1795255"/>
            <a:ext cx="7316781" cy="2749184"/>
          </a:xfrm>
          <a:prstGeom prst="rect">
            <a:avLst/>
          </a:prstGeom>
        </p:spPr>
        <p:txBody>
          <a:bodyPr/>
          <a:lstStyle>
            <a:lvl1pPr algn="ctr" defTabSz="775969">
              <a:defRPr sz="20680" spc="-206"/>
            </a:lvl1pPr>
          </a:lstStyle>
          <a:p>
            <a:r>
              <a:rPr sz="13000" dirty="0"/>
              <a:t>Thank</a:t>
            </a:r>
            <a:r>
              <a:rPr dirty="0"/>
              <a:t>         </a:t>
            </a:r>
          </a:p>
        </p:txBody>
      </p:sp>
      <p:sp>
        <p:nvSpPr>
          <p:cNvPr id="209" name="you"/>
          <p:cNvSpPr txBox="1"/>
          <p:nvPr/>
        </p:nvSpPr>
        <p:spPr>
          <a:xfrm>
            <a:off x="6109175" y="1795255"/>
            <a:ext cx="3385242" cy="2749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775969">
              <a:lnSpc>
                <a:spcPct val="80000"/>
              </a:lnSpc>
              <a:defRPr sz="20680" cap="all" spc="-206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</a:lstStyle>
          <a:p>
            <a:r>
              <a:rPr sz="13000" dirty="0"/>
              <a:t>you</a:t>
            </a:r>
            <a:r>
              <a:rPr dirty="0"/>
              <a:t> </a:t>
            </a:r>
          </a:p>
        </p:txBody>
      </p:sp>
      <p:sp>
        <p:nvSpPr>
          <p:cNvPr id="210" name="Questions…"/>
          <p:cNvSpPr txBox="1">
            <a:spLocks noGrp="1"/>
          </p:cNvSpPr>
          <p:nvPr>
            <p:ph type="body" sz="quarter" idx="1"/>
          </p:nvPr>
        </p:nvSpPr>
        <p:spPr>
          <a:xfrm>
            <a:off x="1102363" y="6339694"/>
            <a:ext cx="4572295" cy="7913207"/>
          </a:xfrm>
          <a:prstGeom prst="rect">
            <a:avLst/>
          </a:prstGeom>
        </p:spPr>
        <p:txBody>
          <a:bodyPr/>
          <a:lstStyle/>
          <a:p>
            <a:pPr lvl="1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Questions</a:t>
            </a:r>
          </a:p>
          <a:p>
            <a:pPr lvl="1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Discussion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Do we need to be proactive?…"/>
          <p:cNvSpPr txBox="1"/>
          <p:nvPr/>
        </p:nvSpPr>
        <p:spPr>
          <a:xfrm>
            <a:off x="1930399" y="3886200"/>
            <a:ext cx="21945601" cy="789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 we need to be proactive?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How do  we stay current with fewer callouts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Where will we be in 10 years time?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Are we providing the right dogs for todays and tomorrows searches?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Adapt current disciplines for modern callouts?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Multi discipline dogs?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 disciplines? 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Lead times (training dogs and instructors)?</a:t>
            </a:r>
          </a:p>
          <a:p>
            <a: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Should we gather this data from all associations?</a:t>
            </a:r>
          </a:p>
        </p:txBody>
      </p:sp>
      <p:sp>
        <p:nvSpPr>
          <p:cNvPr id="215" name="Discussions:"/>
          <p:cNvSpPr txBox="1"/>
          <p:nvPr/>
        </p:nvSpPr>
        <p:spPr>
          <a:xfrm>
            <a:off x="1930399" y="1913466"/>
            <a:ext cx="21945601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11600" cap="all" spc="-116">
                <a:solidFill>
                  <a:srgbClr val="00BFF3"/>
                </a:solidFill>
                <a:latin typeface="+mn-lt"/>
                <a:ea typeface="+mn-ea"/>
                <a:cs typeface="+mn-cs"/>
                <a:sym typeface="Druk Medium"/>
              </a:defRPr>
            </a:lvl1pPr>
          </a:lstStyle>
          <a:p>
            <a:r>
              <a:t>Discussions: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o look at what callouts we have an how they change over time…"/>
          <p:cNvSpPr txBox="1">
            <a:spLocks noGrp="1"/>
          </p:cNvSpPr>
          <p:nvPr>
            <p:ph type="body" idx="1"/>
          </p:nvPr>
        </p:nvSpPr>
        <p:spPr>
          <a:xfrm>
            <a:off x="1219200" y="3540157"/>
            <a:ext cx="21945600" cy="87630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To look at what callouts we have an how they change over time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What conclusions can we draw from the information?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To open a discussion about what our next generation of search dogs will do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To be quick because it’s nearly lunch</a:t>
            </a:r>
          </a:p>
        </p:txBody>
      </p:sp>
      <p:sp>
        <p:nvSpPr>
          <p:cNvPr id="156" name="Aims of this pres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Aims of this presentation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nd to ask the question :"/>
          <p:cNvSpPr txBox="1">
            <a:spLocks noGrp="1"/>
          </p:cNvSpPr>
          <p:nvPr>
            <p:ph type="title"/>
          </p:nvPr>
        </p:nvSpPr>
        <p:spPr>
          <a:xfrm>
            <a:off x="1219200" y="1219522"/>
            <a:ext cx="21945600" cy="2298701"/>
          </a:xfrm>
          <a:prstGeom prst="rect">
            <a:avLst/>
          </a:prstGeom>
        </p:spPr>
        <p:txBody>
          <a:bodyPr/>
          <a:lstStyle/>
          <a:p>
            <a:r>
              <a:t>And to ask the question :</a:t>
            </a:r>
          </a:p>
        </p:txBody>
      </p:sp>
      <p:sp>
        <p:nvSpPr>
          <p:cNvPr id="159" name="When we talk about our future"/>
          <p:cNvSpPr txBox="1"/>
          <p:nvPr/>
        </p:nvSpPr>
        <p:spPr>
          <a:xfrm>
            <a:off x="3581400" y="34290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11600" cap="all" spc="-116">
                <a:solidFill>
                  <a:srgbClr val="00BFF3"/>
                </a:solidFill>
                <a:latin typeface="+mn-lt"/>
                <a:ea typeface="+mn-ea"/>
                <a:cs typeface="+mn-cs"/>
                <a:sym typeface="Druk Medium"/>
              </a:defRPr>
            </a:lvl1pPr>
          </a:lstStyle>
          <a:p>
            <a:r>
              <a:t>When we talk about our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G_5096.jpeg" descr="IMG_509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203" y="-44915"/>
            <a:ext cx="18405792" cy="1380583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aRe we barking up the right tree?"/>
          <p:cNvSpPr txBox="1">
            <a:spLocks noGrp="1"/>
          </p:cNvSpPr>
          <p:nvPr>
            <p:ph type="title"/>
          </p:nvPr>
        </p:nvSpPr>
        <p:spPr>
          <a:xfrm>
            <a:off x="951255" y="1488463"/>
            <a:ext cx="21945601" cy="22987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r">
              <a:defRPr sz="15800" spc="-158"/>
            </a:lvl1pPr>
          </a:lstStyle>
          <a:p>
            <a:r>
              <a:rPr dirty="0" err="1"/>
              <a:t>aRe</a:t>
            </a:r>
            <a:r>
              <a:rPr dirty="0"/>
              <a:t> we barking up the right tree?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2483.jpeg" descr="IMG_248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782" y="3412951"/>
            <a:ext cx="13067184" cy="980038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Why ask the question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Why ask the question?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LDMRSDA has had a large change in callouts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Is this reflected world wide and in all disciplines?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No one wants a board search dog!</a:t>
            </a:r>
          </a:p>
        </p:txBody>
      </p:sp>
      <p:sp>
        <p:nvSpPr>
          <p:cNvPr id="167" name="Changing callou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Changing callouts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2" animBg="1" advAuto="0"/>
      <p:bldP spid="166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I sent out a a quick questionnaire to give us some ide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 sent out a a quick questionnaire to give us some idea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Small amount of data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2 main data sets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Thank you to all the associations that helped,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 will buy you your beer in the bar later </a:t>
            </a:r>
          </a:p>
        </p:txBody>
      </p:sp>
      <p:sp>
        <p:nvSpPr>
          <p:cNvPr id="172" name="callout in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callout information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ook at the data with an open mind…"/>
          <p:cNvSpPr txBox="1">
            <a:spLocks noGrp="1"/>
          </p:cNvSpPr>
          <p:nvPr>
            <p:ph type="body" sz="quarter" idx="1"/>
          </p:nvPr>
        </p:nvSpPr>
        <p:spPr>
          <a:xfrm>
            <a:off x="1810946" y="4635033"/>
            <a:ext cx="7288173" cy="3565239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Look at the data with an open mind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The solution might not be what you see but what is missing</a:t>
            </a:r>
          </a:p>
        </p:txBody>
      </p:sp>
      <p:sp>
        <p:nvSpPr>
          <p:cNvPr id="175" name="Data  -  the wrong 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 -  the wrong solution</a:t>
            </a:r>
          </a:p>
        </p:txBody>
      </p:sp>
      <p:sp>
        <p:nvSpPr>
          <p:cNvPr id="176" name="A little story, nothing to do with search dogs"/>
          <p:cNvSpPr txBox="1"/>
          <p:nvPr/>
        </p:nvSpPr>
        <p:spPr>
          <a:xfrm>
            <a:off x="1810946" y="3347570"/>
            <a:ext cx="7288173" cy="254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85800" indent="-685800" algn="l" defTabSz="584200">
              <a:lnSpc>
                <a:spcPct val="80000"/>
              </a:lnSpc>
              <a:spcBef>
                <a:spcPts val="2400"/>
              </a:spcBef>
              <a:buClr>
                <a:srgbClr val="57BEF0"/>
              </a:buClr>
              <a:buSzPct val="250000"/>
              <a:buChar char="-"/>
              <a:defRPr sz="4200"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 little story, nothing to do with search dogs</a:t>
            </a:r>
          </a:p>
        </p:txBody>
      </p:sp>
      <p:pic>
        <p:nvPicPr>
          <p:cNvPr id="177" name="Missing-Bullet.png.jpeg" descr="Missing-Bullet.png.jpeg"/>
          <p:cNvPicPr>
            <a:picLocks noChangeAspect="1"/>
          </p:cNvPicPr>
          <p:nvPr/>
        </p:nvPicPr>
        <p:blipFill>
          <a:blip r:embed="rId3"/>
          <a:srcRect t="10506" r="53890" b="7556"/>
          <a:stretch>
            <a:fillRect/>
          </a:stretch>
        </p:blipFill>
        <p:spPr>
          <a:xfrm>
            <a:off x="12343044" y="3721695"/>
            <a:ext cx="7905497" cy="686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Brewster_F2A-3_g16055.jpg" descr="Brewster_F2A-3_g160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6555" y="4239791"/>
            <a:ext cx="7696201" cy="556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Missing-Bullet.png.jpeg" descr="Missing-Bullet.png.jpeg"/>
          <p:cNvPicPr>
            <a:picLocks noChangeAspect="1"/>
          </p:cNvPicPr>
          <p:nvPr/>
        </p:nvPicPr>
        <p:blipFill>
          <a:blip r:embed="rId3"/>
          <a:srcRect l="53160" t="15708" r="4252" b="10141"/>
          <a:stretch>
            <a:fillRect/>
          </a:stretch>
        </p:blipFill>
        <p:spPr>
          <a:xfrm>
            <a:off x="12424001" y="4167194"/>
            <a:ext cx="7301490" cy="621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5" dur="15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6" build="p" bldLvl="5" animBg="1" advAuto="0"/>
      <p:bldP spid="176" grpId="1" animBg="1" advAuto="0"/>
      <p:bldP spid="177" grpId="4" animBg="1" advAuto="0"/>
      <p:bldP spid="178" grpId="2" animBg="1" advAuto="0"/>
      <p:bldP spid="178" grpId="3" animBg="1" advAuto="0"/>
      <p:bldP spid="179" grpId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luctuations…"/>
          <p:cNvSpPr txBox="1">
            <a:spLocks noGrp="1"/>
          </p:cNvSpPr>
          <p:nvPr>
            <p:ph type="body" sz="quarter" idx="1"/>
          </p:nvPr>
        </p:nvSpPr>
        <p:spPr>
          <a:xfrm>
            <a:off x="1186581" y="4507719"/>
            <a:ext cx="5543477" cy="4700562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Fluctuations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Trends over time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Is it all ok?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Climate change </a:t>
            </a:r>
          </a:p>
        </p:txBody>
      </p:sp>
      <p:sp>
        <p:nvSpPr>
          <p:cNvPr id="184" name="Avalanche Statistics        2011 - 20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Avalanche Statistics        </a:t>
            </a:r>
            <a:r>
              <a:rPr sz="5800" spc="-58"/>
              <a:t>2011 - 2021</a:t>
            </a:r>
          </a:p>
        </p:txBody>
      </p:sp>
      <p:pic>
        <p:nvPicPr>
          <p:cNvPr id="185" name="Avalanche-2.png" descr="Avalanche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819" y="3179597"/>
            <a:ext cx="15608301" cy="966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2" build="p" bldLvl="5" animBg="1" advAuto="0"/>
      <p:bldP spid="185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hange over time…"/>
          <p:cNvSpPr txBox="1">
            <a:spLocks noGrp="1"/>
          </p:cNvSpPr>
          <p:nvPr>
            <p:ph type="body" sz="quarter" idx="1"/>
          </p:nvPr>
        </p:nvSpPr>
        <p:spPr>
          <a:xfrm>
            <a:off x="1219200" y="3733800"/>
            <a:ext cx="6319000" cy="87630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Change over time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No one bucking the trend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Technology making a difference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Are our casualties changing?</a:t>
            </a:r>
          </a:p>
        </p:txBody>
      </p:sp>
      <p:sp>
        <p:nvSpPr>
          <p:cNvPr id="188" name="Terrestrial Statistics        2011 - 20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Terrestrial Statistics        </a:t>
            </a:r>
            <a:r>
              <a:rPr sz="5800" spc="-58"/>
              <a:t>2011 - 2021</a:t>
            </a:r>
          </a:p>
        </p:txBody>
      </p:sp>
      <p:pic>
        <p:nvPicPr>
          <p:cNvPr id="189" name="Terrestrial-2.png" descr="Terrestrial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980" y="3282950"/>
            <a:ext cx="15608301" cy="9664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2" build="p" bldLvl="5" animBg="1" advAuto="0"/>
      <p:bldP spid="189" grpId="1" animBg="1" advAuto="0"/>
    </p:bldLst>
  </p:timing>
</p:sld>
</file>

<file path=ppt/theme/theme1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_ISO">
  <a:themeElements>
    <a:clrScheme name="25_BoldColor_ISO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_ISO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_IS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Microsoft Office PowerPoint</Application>
  <PresentationFormat>Custom</PresentationFormat>
  <Paragraphs>84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Druk Medium</vt:lpstr>
      <vt:lpstr>Helvetica Neue</vt:lpstr>
      <vt:lpstr>Proxima Nova</vt:lpstr>
      <vt:lpstr>Proxima Nova Extrabold</vt:lpstr>
      <vt:lpstr>Proxima Nova Medium</vt:lpstr>
      <vt:lpstr>Proxima Nova Semibold</vt:lpstr>
      <vt:lpstr>25_BoldColor_ISO</vt:lpstr>
      <vt:lpstr>Past, Present and Future of  working search dogs</vt:lpstr>
      <vt:lpstr>Aims of this presentation</vt:lpstr>
      <vt:lpstr>And to ask the question :</vt:lpstr>
      <vt:lpstr>aRe we barking up the right tree?</vt:lpstr>
      <vt:lpstr>Changing callouts</vt:lpstr>
      <vt:lpstr>callout information</vt:lpstr>
      <vt:lpstr>Data  -  the wrong solution</vt:lpstr>
      <vt:lpstr>Avalanche Statistics        2011 - 2021</vt:lpstr>
      <vt:lpstr>Terrestrial Statistics        2011 - 2021</vt:lpstr>
      <vt:lpstr>Terrestrial</vt:lpstr>
      <vt:lpstr>Discussion ideas:</vt:lpstr>
      <vt:lpstr>Thank   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Past, Present and Future of  working search dogs</dc:title>
  <cp:lastModifiedBy>Dorier</cp:lastModifiedBy>
  <cp:revision>1</cp:revision>
  <dcterms:modified xsi:type="dcterms:W3CDTF">2022-10-13T08:20:45Z</dcterms:modified>
</cp:coreProperties>
</file>