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83" r:id="rId4"/>
    <p:sldId id="279" r:id="rId5"/>
    <p:sldId id="281" r:id="rId6"/>
    <p:sldId id="282" r:id="rId7"/>
    <p:sldId id="286" r:id="rId8"/>
    <p:sldId id="273" r:id="rId9"/>
    <p:sldId id="272" r:id="rId10"/>
    <p:sldId id="271" r:id="rId11"/>
    <p:sldId id="258" r:id="rId12"/>
    <p:sldId id="278" r:id="rId13"/>
    <p:sldId id="290" r:id="rId14"/>
    <p:sldId id="259" r:id="rId15"/>
    <p:sldId id="274" r:id="rId16"/>
    <p:sldId id="277" r:id="rId17"/>
    <p:sldId id="275" r:id="rId18"/>
    <p:sldId id="276" r:id="rId19"/>
    <p:sldId id="289" r:id="rId20"/>
    <p:sldId id="280" r:id="rId21"/>
    <p:sldId id="284" r:id="rId2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326" autoAdjust="0"/>
  </p:normalViewPr>
  <p:slideViewPr>
    <p:cSldViewPr>
      <p:cViewPr varScale="1">
        <p:scale>
          <a:sx n="101" d="100"/>
          <a:sy n="101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9E920-E172-4938-98C5-31332195CF39}" type="datetimeFigureOut">
              <a:rPr lang="nb-NO" smtClean="0"/>
              <a:t>17.12.2017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FFAB-A3A4-4DC7-BE1B-62A35D303B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5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F5F9-64DE-4453-ACDC-6B6AD5075C97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F0148-EE6D-4A81-802D-8BA53B05645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492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7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DC39-D742-42EA-A42B-A1B57981F6EF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37598-9B8D-4C22-91BC-ED196F2D53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4207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D0F3-DC89-4C59-A4AF-5A81D92A506B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B0AF9-2871-44F0-BCFE-63A19E37C9F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6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7656"/>
            <a:ext cx="8229600" cy="796908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57B7-5B49-4EAD-86BA-83420D54886F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9AB8-4AC9-4A1A-BAFC-CCED719C283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696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AF7B-BF5D-4F8A-96DB-F2BB0551CBA8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02EA-B62C-4B70-964D-510F3E5BCA4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4487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14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EF33-D128-4679-8EFE-289423A403B9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370A8-D9C9-464F-8022-E986A6672AF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51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14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0CBE-FFB6-4B4D-BC1E-80C6205F46F6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94BF-025B-4316-9E54-A3F77EFF260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443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7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2555-230E-4DB2-A4A2-2A4A545D89C3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62199-8AED-48DD-B51D-FF14419B806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4389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DA85-EF8E-415C-9FEE-B45B64AC1FC9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0C844-1342-4BCE-9F96-53700A88406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0434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0520-37FF-409E-B54D-5FA4975E8B67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AB71-6FB8-44DF-8F6A-A5F767D2E68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1196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C0BB-5DCD-4CFC-AE46-A8428599694C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175A0-2E85-44E0-8A9F-2E328BA312E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6686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0662DE-0E25-4551-8CBE-AF49341AAAC7}" type="datetimeFigureOut">
              <a:rPr lang="nb-NO"/>
              <a:pPr>
                <a:defRPr/>
              </a:pPr>
              <a:t>17.12.2017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2024272-3FA0-4548-B2EA-350B46EFE696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1030" name="AutoShape 2" descr="http://fronter.com/karg/links/files.phtml/1401372605$451399272$/Arkiv/92-Diverse/Logo+originaler/NARG_logo_600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87325"/>
            <a:ext cx="72580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redigeref sdfgsdfg</a:t>
            </a:r>
          </a:p>
        </p:txBody>
      </p:sp>
      <p:sp>
        <p:nvSpPr>
          <p:cNvPr id="13316" name="AutoShape 4" descr="http://fronter.com/karg/links/files.phtml/1401372605$451399272$/Arkiv/92-Diverse/Logo+originaler/NARG_logo_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  <a:cs typeface="+mn-cs"/>
            </a:endParaRPr>
          </a:p>
        </p:txBody>
      </p:sp>
      <p:pic>
        <p:nvPicPr>
          <p:cNvPr id="1032" name="Bilde 8" descr="NAR_logo_hvitkant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07505" y="263550"/>
            <a:ext cx="604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Norwegian Alpine </a:t>
            </a:r>
            <a:r>
              <a:rPr lang="nb-NO" sz="2800" b="1" dirty="0" err="1"/>
              <a:t>Rescue</a:t>
            </a:r>
            <a:r>
              <a:rPr lang="nb-NO" sz="2800" b="1" dirty="0"/>
              <a:t> Groups and 330 </a:t>
            </a:r>
            <a:r>
              <a:rPr lang="nb-NO" sz="2800" b="1" dirty="0" err="1"/>
              <a:t>Sqn</a:t>
            </a:r>
            <a:endParaRPr lang="nb-NO" sz="28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C140332B-1756-4760-888E-1477E567A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58815"/>
            <a:ext cx="9152919" cy="457424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D1920399-3FC3-4065-B9B9-2AF5F355E284}"/>
              </a:ext>
            </a:extLst>
          </p:cNvPr>
          <p:cNvSpPr txBox="1"/>
          <p:nvPr/>
        </p:nvSpPr>
        <p:spPr>
          <a:xfrm>
            <a:off x="-8919" y="6333057"/>
            <a:ext cx="9152919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solidFill>
                  <a:schemeClr val="tx2"/>
                </a:solidFill>
              </a:rPr>
              <a:t>Big </a:t>
            </a:r>
            <a:r>
              <a:rPr lang="nb-NO" sz="2800" b="1" dirty="0" err="1">
                <a:solidFill>
                  <a:schemeClr val="tx2"/>
                </a:solidFill>
              </a:rPr>
              <a:t>wall</a:t>
            </a:r>
            <a:r>
              <a:rPr lang="nb-NO" sz="2800" b="1" dirty="0">
                <a:solidFill>
                  <a:schemeClr val="tx2"/>
                </a:solidFill>
              </a:rPr>
              <a:t> </a:t>
            </a:r>
            <a:r>
              <a:rPr lang="nb-NO" sz="2800" b="1" dirty="0" err="1">
                <a:solidFill>
                  <a:schemeClr val="tx2"/>
                </a:solidFill>
              </a:rPr>
              <a:t>rescue</a:t>
            </a:r>
            <a:r>
              <a:rPr lang="nb-NO" sz="2800" b="1" dirty="0">
                <a:solidFill>
                  <a:schemeClr val="tx2"/>
                </a:solidFill>
              </a:rPr>
              <a:t> </a:t>
            </a:r>
            <a:r>
              <a:rPr lang="nb-NO" sz="2800" b="1" dirty="0" err="1">
                <a:solidFill>
                  <a:schemeClr val="tx2"/>
                </a:solidFill>
              </a:rPr>
              <a:t>procedures</a:t>
            </a:r>
            <a:r>
              <a:rPr lang="nb-NO" sz="2800" b="1" dirty="0">
                <a:solidFill>
                  <a:schemeClr val="tx2"/>
                </a:solidFill>
              </a:rPr>
              <a:t> </a:t>
            </a:r>
            <a:r>
              <a:rPr lang="nb-NO" sz="2800" b="1" dirty="0" err="1">
                <a:solidFill>
                  <a:schemeClr val="tx2"/>
                </a:solidFill>
              </a:rPr>
              <a:t>with</a:t>
            </a:r>
            <a:r>
              <a:rPr lang="nb-NO" sz="2800" b="1" dirty="0">
                <a:solidFill>
                  <a:schemeClr val="tx2"/>
                </a:solidFill>
              </a:rPr>
              <a:t> </a:t>
            </a:r>
            <a:r>
              <a:rPr lang="nb-NO" sz="2800" b="1" dirty="0" err="1">
                <a:solidFill>
                  <a:schemeClr val="tx2"/>
                </a:solidFill>
              </a:rPr>
              <a:t>helicopter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0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A251545-6F6F-45B2-9838-7D24CED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Superlongline vs. Longline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xmlns="" id="{790B7CF2-A94E-472A-AF38-13F3D98C4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040" y="1556792"/>
            <a:ext cx="860191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xmlns="" id="{945309AD-CB8B-4E4C-8E8F-B5369F6D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165" y="2882161"/>
            <a:ext cx="3898776" cy="2520280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Longline</a:t>
            </a: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to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to hover in an offset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rescuers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945309AD-CB8B-4E4C-8E8F-B5369F6D8A90}"/>
              </a:ext>
            </a:extLst>
          </p:cNvPr>
          <p:cNvSpPr txBox="1">
            <a:spLocks/>
          </p:cNvSpPr>
          <p:nvPr/>
        </p:nvSpPr>
        <p:spPr bwMode="auto">
          <a:xfrm>
            <a:off x="409371" y="2892002"/>
            <a:ext cx="389877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Superlongline</a:t>
            </a: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have to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hover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ravines/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gullies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hover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downwash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rockfall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rescues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7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8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Access to </a:t>
            </a:r>
            <a:r>
              <a:rPr lang="nb-NO" dirty="0" err="1">
                <a:solidFill>
                  <a:srgbClr val="000000"/>
                </a:solidFill>
              </a:rPr>
              <a:t>the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victim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2E6D6B44-C572-40AC-BFE8-6307266E1AC4}"/>
              </a:ext>
            </a:extLst>
          </p:cNvPr>
          <p:cNvSpPr txBox="1"/>
          <p:nvPr/>
        </p:nvSpPr>
        <p:spPr>
          <a:xfrm>
            <a:off x="611560" y="2132856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Mountain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rescuers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will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gain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casualty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lowering or by rappel</a:t>
            </a:r>
          </a:p>
          <a:p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third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untensioned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rope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will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layed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out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between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upper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belay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accident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site</a:t>
            </a: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rope </a:t>
            </a:r>
            <a:r>
              <a:rPr lang="nb-NO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will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 used as a «superlongline»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64B31E57-FD82-4A72-A64F-57B4F4520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2132856"/>
            <a:ext cx="4896544" cy="4200128"/>
          </a:xfrm>
          <a:prstGeom prst="rect">
            <a:avLst/>
          </a:prstGeom>
        </p:spPr>
      </p:pic>
      <p:pic>
        <p:nvPicPr>
          <p:cNvPr id="7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1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A6B7B42-4D35-4F7E-9B85-415206FC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The </a:t>
            </a:r>
            <a:r>
              <a:rPr lang="nb-NO" dirty="0" err="1">
                <a:solidFill>
                  <a:srgbClr val="000000"/>
                </a:solidFill>
              </a:rPr>
              <a:t>procedure</a:t>
            </a:r>
            <a:r>
              <a:rPr lang="nb-NO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xmlns="" id="{68B723FC-09C3-4BB1-B280-52C09BBE7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86960" cy="5191307"/>
          </a:xfrm>
        </p:spPr>
      </p:pic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8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Longline</a:t>
            </a:r>
          </a:p>
        </p:txBody>
      </p:sp>
      <p:pic>
        <p:nvPicPr>
          <p:cNvPr id="4" name="Plassholder for innhold 3" descr="_ui=2&amp;ik=dbab8e3d24&amp;view=att&amp;th=11d484260db9b34d&amp;attid=0#1707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t="842" r="2253" b="946"/>
          <a:stretch/>
        </p:blipFill>
        <p:spPr>
          <a:xfrm>
            <a:off x="2699792" y="1214258"/>
            <a:ext cx="3672408" cy="5406546"/>
          </a:xfrm>
        </p:spPr>
      </p:pic>
    </p:spTree>
    <p:extLst>
      <p:ext uri="{BB962C8B-B14F-4D97-AF65-F5344CB8AC3E}">
        <p14:creationId xmlns:p14="http://schemas.microsoft.com/office/powerpoint/2010/main" val="146033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nb-NO" dirty="0">
                <a:solidFill>
                  <a:srgbClr val="000000"/>
                </a:solidFill>
              </a:rPr>
              <a:t>Superlongline </a:t>
            </a:r>
            <a:r>
              <a:rPr lang="nb-NO" dirty="0" err="1">
                <a:solidFill>
                  <a:srgbClr val="000000"/>
                </a:solidFill>
              </a:rPr>
              <a:t>ready</a:t>
            </a:r>
            <a:r>
              <a:rPr lang="nb-NO" dirty="0">
                <a:solidFill>
                  <a:srgbClr val="000000"/>
                </a:solidFill>
              </a:rPr>
              <a:t> </a:t>
            </a:r>
            <a:br>
              <a:rPr lang="nb-NO" dirty="0">
                <a:solidFill>
                  <a:srgbClr val="000000"/>
                </a:solidFill>
              </a:rPr>
            </a:br>
            <a:r>
              <a:rPr lang="nb-NO" dirty="0">
                <a:solidFill>
                  <a:srgbClr val="000000"/>
                </a:solidFill>
              </a:rPr>
              <a:t>for </a:t>
            </a:r>
            <a:r>
              <a:rPr lang="nb-NO" dirty="0" err="1">
                <a:solidFill>
                  <a:srgbClr val="000000"/>
                </a:solidFill>
              </a:rPr>
              <a:t>pick</a:t>
            </a:r>
            <a:r>
              <a:rPr lang="nb-NO" dirty="0">
                <a:solidFill>
                  <a:srgbClr val="000000"/>
                </a:solidFill>
              </a:rPr>
              <a:t> up</a:t>
            </a:r>
            <a:br>
              <a:rPr lang="nb-NO" dirty="0">
                <a:solidFill>
                  <a:srgbClr val="000000"/>
                </a:solidFill>
              </a:rPr>
            </a:b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tekst 3"/>
          <p:cNvSpPr txBox="1">
            <a:spLocks/>
          </p:cNvSpPr>
          <p:nvPr/>
        </p:nvSpPr>
        <p:spPr>
          <a:xfrm>
            <a:off x="457201" y="1988840"/>
            <a:ext cx="3826767" cy="4137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xmlns="" id="{E9C101A3-E6D2-4B77-9393-8FBAEF837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/>
          <a:stretch/>
        </p:blipFill>
        <p:spPr>
          <a:xfrm>
            <a:off x="827584" y="1628800"/>
            <a:ext cx="1620890" cy="4475316"/>
          </a:xfr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7825CD50-7F27-4027-B599-ADCAA95E4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70" y="1876668"/>
            <a:ext cx="3919490" cy="436064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43FF4178-62BC-4714-84D6-A6CD6262E9C9}"/>
              </a:ext>
            </a:extLst>
          </p:cNvPr>
          <p:cNvSpPr txBox="1"/>
          <p:nvPr/>
        </p:nvSpPr>
        <p:spPr>
          <a:xfrm>
            <a:off x="395536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Upper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belay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point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4084D8F6-ABE2-4AA8-8A5C-E1388745323E}"/>
              </a:ext>
            </a:extLst>
          </p:cNvPr>
          <p:cNvSpPr txBox="1"/>
          <p:nvPr/>
        </p:nvSpPr>
        <p:spPr>
          <a:xfrm>
            <a:off x="4644008" y="11967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Extraction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point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7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D2BB514-ECB8-4775-A24A-22611B61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Superlongline </a:t>
            </a:r>
            <a:r>
              <a:rPr lang="nb-NO" dirty="0" err="1">
                <a:solidFill>
                  <a:schemeClr val="tx1"/>
                </a:solidFill>
              </a:rPr>
              <a:t>pick</a:t>
            </a:r>
            <a:r>
              <a:rPr lang="nb-NO" dirty="0">
                <a:solidFill>
                  <a:schemeClr val="tx1"/>
                </a:solidFill>
              </a:rPr>
              <a:t> up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upper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belay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point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xmlns="" id="{72B534F2-B21C-4470-A5AB-1B7552E4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/>
          <a:stretch/>
        </p:blipFill>
        <p:spPr>
          <a:xfrm>
            <a:off x="2699792" y="1340768"/>
            <a:ext cx="3329149" cy="5445983"/>
          </a:xfrm>
        </p:spPr>
      </p:pic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0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A9DA092-23F6-42FC-BE51-F34ACD36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0000"/>
                </a:solidFill>
              </a:rPr>
              <a:t>Connection </a:t>
            </a:r>
            <a:r>
              <a:rPr lang="nb-NO" dirty="0" err="1">
                <a:solidFill>
                  <a:srgbClr val="000000"/>
                </a:solidFill>
              </a:rPr>
              <a:t>of</a:t>
            </a:r>
            <a:r>
              <a:rPr lang="nb-NO" dirty="0">
                <a:solidFill>
                  <a:srgbClr val="000000"/>
                </a:solidFill>
              </a:rPr>
              <a:t> superlongline </a:t>
            </a:r>
            <a:br>
              <a:rPr lang="nb-NO" dirty="0">
                <a:solidFill>
                  <a:srgbClr val="000000"/>
                </a:solidFill>
              </a:rPr>
            </a:br>
            <a:r>
              <a:rPr lang="nb-NO" dirty="0">
                <a:solidFill>
                  <a:srgbClr val="000000"/>
                </a:solidFill>
              </a:rPr>
              <a:t>in </a:t>
            </a:r>
            <a:r>
              <a:rPr lang="nb-NO" dirty="0" err="1">
                <a:solidFill>
                  <a:srgbClr val="000000"/>
                </a:solidFill>
              </a:rPr>
              <a:t>the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helicopter</a:t>
            </a:r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xmlns="" id="{E59D76CF-A78F-4A17-816D-AD3CAE304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94" y="1600200"/>
            <a:ext cx="2572612" cy="4525963"/>
          </a:xfrm>
          <a:prstGeom prst="rect">
            <a:avLst/>
          </a:prstGeom>
        </p:spPr>
      </p:pic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0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C0402A-EAC4-4399-B783-D6AD114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0000"/>
                </a:solidFill>
              </a:rPr>
              <a:t>Releasing stretcher from </a:t>
            </a:r>
            <a:r>
              <a:rPr lang="nb-NO" dirty="0" err="1">
                <a:solidFill>
                  <a:srgbClr val="000000"/>
                </a:solidFill>
              </a:rPr>
              <a:t>wall</a:t>
            </a:r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609300FF-BD58-4806-AC1D-E893CDCA6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454661" cy="4940324"/>
          </a:xfrm>
        </p:spPr>
      </p:pic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28800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3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64A2ACB-6066-4BA6-855C-40AEC3B5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>
                <a:solidFill>
                  <a:srgbClr val="000000"/>
                </a:solidFill>
              </a:rPr>
              <a:t>Hoisting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the</a:t>
            </a:r>
            <a:r>
              <a:rPr lang="nb-NO" dirty="0">
                <a:solidFill>
                  <a:srgbClr val="000000"/>
                </a:solidFill>
              </a:rPr>
              <a:t> superlongline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4524E314-273E-4366-B01A-9CAA834EE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39225"/>
            <a:ext cx="2016224" cy="5040561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3CD9452E-8BAA-48F9-A533-15B4DD103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1886807" cy="4678978"/>
          </a:xfrm>
          <a:prstGeom prst="rect">
            <a:avLst/>
          </a:prstGeom>
        </p:spPr>
      </p:pic>
      <p:pic>
        <p:nvPicPr>
          <p:cNvPr id="6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2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 descr="P104048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03" b="15913"/>
          <a:stretch/>
        </p:blipFill>
        <p:spPr>
          <a:xfrm>
            <a:off x="488284" y="836712"/>
            <a:ext cx="8229600" cy="5912305"/>
          </a:xfrm>
        </p:spPr>
      </p:pic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6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descr="http://fronter.com/karg/links/files.phtml/1401372605$451399272$/Arkiv/92-Diverse/Logo+originaler/NARG_logo_600.jpg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b-NO" sz="1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79512" y="2177177"/>
            <a:ext cx="5076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0BC32533-F104-41C9-9CCE-FB2D5DF60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556792"/>
            <a:ext cx="7560840" cy="5040560"/>
          </a:xfrm>
          <a:prstGeom prst="rect">
            <a:avLst/>
          </a:prstGeom>
        </p:spPr>
      </p:pic>
      <p:pic>
        <p:nvPicPr>
          <p:cNvPr id="8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767AF12-590A-4DEC-880B-00A0D2DF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PLAY SLIDE 20 Video here</a:t>
            </a:r>
            <a:endParaRPr lang="nb-NO" dirty="0"/>
          </a:p>
        </p:txBody>
      </p:sp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 descr="100_169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" t="20639" r="-423" b="-1"/>
          <a:stretch/>
        </p:blipFill>
        <p:spPr>
          <a:xfrm>
            <a:off x="1784462" y="1415490"/>
            <a:ext cx="5232963" cy="5442510"/>
          </a:xfrm>
        </p:spPr>
      </p:pic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83568" y="580526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>
                <a:solidFill>
                  <a:srgbClr val="FF0000"/>
                </a:solidFill>
              </a:rPr>
              <a:t>Thank</a:t>
            </a:r>
            <a:r>
              <a:rPr lang="nb-NO" sz="2000" b="1" dirty="0">
                <a:solidFill>
                  <a:srgbClr val="FF0000"/>
                </a:solidFill>
              </a:rPr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you</a:t>
            </a:r>
            <a:r>
              <a:rPr lang="nb-NO" sz="2000" b="1" dirty="0">
                <a:solidFill>
                  <a:srgbClr val="FF0000"/>
                </a:solidFill>
              </a:rPr>
              <a:t> !</a:t>
            </a:r>
          </a:p>
          <a:p>
            <a:pPr algn="ctr"/>
            <a:r>
              <a:rPr lang="nb-NO" sz="2000" b="1" dirty="0">
                <a:solidFill>
                  <a:srgbClr val="FF0000"/>
                </a:solidFill>
              </a:rPr>
              <a:t>Stein Falsen Møller, NARG, </a:t>
            </a:r>
          </a:p>
          <a:p>
            <a:pPr algn="ctr"/>
            <a:r>
              <a:rPr lang="nb-NO" sz="2000" b="1" dirty="0">
                <a:solidFill>
                  <a:srgbClr val="FF0000"/>
                </a:solidFill>
              </a:rPr>
              <a:t>Fredrik Jomaas Major, CO, 330Sqn</a:t>
            </a:r>
          </a:p>
        </p:txBody>
      </p:sp>
    </p:spTree>
    <p:extLst>
      <p:ext uri="{BB962C8B-B14F-4D97-AF65-F5344CB8AC3E}">
        <p14:creationId xmlns:p14="http://schemas.microsoft.com/office/powerpoint/2010/main" val="301651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7656"/>
            <a:ext cx="7920880" cy="1009096"/>
          </a:xfrm>
        </p:spPr>
        <p:txBody>
          <a:bodyPr/>
          <a:lstStyle/>
          <a:p>
            <a:pPr algn="ctr"/>
            <a:r>
              <a:rPr lang="nb-NO" sz="3600" b="1" dirty="0">
                <a:solidFill>
                  <a:srgbClr val="000000"/>
                </a:solidFill>
              </a:rPr>
              <a:t>Big </a:t>
            </a:r>
            <a:r>
              <a:rPr lang="nb-NO" sz="3600" b="1" dirty="0" err="1">
                <a:solidFill>
                  <a:srgbClr val="000000"/>
                </a:solidFill>
              </a:rPr>
              <a:t>wall</a:t>
            </a:r>
            <a:r>
              <a:rPr lang="nb-NO" sz="3600" b="1" dirty="0">
                <a:solidFill>
                  <a:srgbClr val="000000"/>
                </a:solidFill>
              </a:rPr>
              <a:t> </a:t>
            </a:r>
            <a:r>
              <a:rPr lang="nb-NO" sz="3600" b="1" dirty="0" err="1">
                <a:solidFill>
                  <a:srgbClr val="000000"/>
                </a:solidFill>
              </a:rPr>
              <a:t>rescue</a:t>
            </a:r>
            <a:r>
              <a:rPr lang="nb-NO" sz="36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lassholder for innhold 3" descr="151009_HH_0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" b="6352"/>
          <a:stretch>
            <a:fillRect/>
          </a:stretch>
        </p:blipFill>
        <p:spPr/>
      </p:pic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11560" y="19168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Stetind</a:t>
            </a:r>
            <a:r>
              <a:rPr lang="nb-NO" dirty="0">
                <a:solidFill>
                  <a:schemeClr val="bg1"/>
                </a:solidFill>
              </a:rPr>
              <a:t>, Norwegian </a:t>
            </a:r>
            <a:r>
              <a:rPr lang="nb-NO" dirty="0" err="1">
                <a:solidFill>
                  <a:schemeClr val="bg1"/>
                </a:solidFill>
              </a:rPr>
              <a:t>national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mountain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7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A6F4963-4321-4DE7-8535-BBBBF1F1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PLAY SLIDE 04 VIDEO here</a:t>
            </a:r>
            <a:endParaRPr lang="nb-NO" dirty="0"/>
          </a:p>
        </p:txBody>
      </p:sp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A6F4963-4321-4DE7-8535-BBBBF1F1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Sea King </a:t>
            </a:r>
            <a:r>
              <a:rPr lang="nb-NO" dirty="0" err="1">
                <a:solidFill>
                  <a:srgbClr val="000000"/>
                </a:solidFill>
              </a:rPr>
              <a:t>rescue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helicopter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17B22E9-8668-4F76-857A-F53D0171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AUW 21400lbs/9600kg</a:t>
            </a:r>
          </a:p>
          <a:p>
            <a:r>
              <a:rPr lang="nb-NO" dirty="0" err="1"/>
              <a:t>Crew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6,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doctor</a:t>
            </a:r>
            <a:r>
              <a:rPr lang="nb-NO" dirty="0"/>
              <a:t> (</a:t>
            </a:r>
            <a:r>
              <a:rPr lang="nb-NO" dirty="0" err="1"/>
              <a:t>Anesthesiologist</a:t>
            </a:r>
            <a:r>
              <a:rPr lang="nb-NO" dirty="0"/>
              <a:t>)</a:t>
            </a:r>
          </a:p>
          <a:p>
            <a:r>
              <a:rPr lang="nb-NO" dirty="0"/>
              <a:t>Dual </a:t>
            </a:r>
            <a:r>
              <a:rPr lang="nb-NO" dirty="0" err="1"/>
              <a:t>hoist</a:t>
            </a:r>
            <a:r>
              <a:rPr lang="nb-NO" dirty="0"/>
              <a:t> (</a:t>
            </a:r>
            <a:r>
              <a:rPr lang="nb-NO" dirty="0" err="1"/>
              <a:t>hydraulic</a:t>
            </a:r>
            <a:r>
              <a:rPr lang="nb-NO" dirty="0"/>
              <a:t>)</a:t>
            </a:r>
          </a:p>
          <a:p>
            <a:r>
              <a:rPr lang="nb-NO" dirty="0" err="1"/>
              <a:t>Hoist</a:t>
            </a:r>
            <a:r>
              <a:rPr lang="nb-NO" dirty="0"/>
              <a:t> </a:t>
            </a:r>
            <a:r>
              <a:rPr lang="nb-NO" dirty="0" err="1"/>
              <a:t>cable</a:t>
            </a:r>
            <a:r>
              <a:rPr lang="nb-NO" dirty="0"/>
              <a:t> </a:t>
            </a:r>
            <a:r>
              <a:rPr lang="nb-NO" dirty="0" err="1"/>
              <a:t>length</a:t>
            </a:r>
            <a:r>
              <a:rPr lang="nb-NO" dirty="0"/>
              <a:t> 245 feet</a:t>
            </a:r>
          </a:p>
          <a:p>
            <a:r>
              <a:rPr lang="nb-NO" dirty="0"/>
              <a:t>Coms</a:t>
            </a:r>
          </a:p>
          <a:p>
            <a:r>
              <a:rPr lang="nb-NO" dirty="0"/>
              <a:t>EO/IR </a:t>
            </a:r>
            <a:r>
              <a:rPr lang="nb-NO" dirty="0" err="1"/>
              <a:t>camera</a:t>
            </a:r>
            <a:endParaRPr lang="nb-NO" dirty="0"/>
          </a:p>
        </p:txBody>
      </p:sp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189 land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4495800" cy="27828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8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A6F4963-4321-4DE7-8535-BBBBF1F1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chemeClr val="tx1"/>
                </a:solidFill>
              </a:rPr>
              <a:t>Considerations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17B22E9-8668-4F76-857A-F53D0171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Procedure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endParaRPr lang="nb-NO" dirty="0"/>
          </a:p>
          <a:p>
            <a:r>
              <a:rPr lang="nb-NO" dirty="0" err="1"/>
              <a:t>Mountaineous</a:t>
            </a:r>
            <a:r>
              <a:rPr lang="nb-NO" dirty="0"/>
              <a:t> </a:t>
            </a:r>
            <a:r>
              <a:rPr lang="nb-NO" dirty="0" err="1"/>
              <a:t>hoisting</a:t>
            </a:r>
            <a:endParaRPr lang="nb-NO" dirty="0"/>
          </a:p>
          <a:p>
            <a:pPr lvl="1"/>
            <a:r>
              <a:rPr lang="nb-NO" dirty="0"/>
              <a:t>Wind</a:t>
            </a:r>
          </a:p>
          <a:p>
            <a:pPr lvl="1"/>
            <a:r>
              <a:rPr lang="nb-NO" dirty="0" err="1"/>
              <a:t>Turbulence</a:t>
            </a:r>
            <a:endParaRPr lang="nb-NO" dirty="0"/>
          </a:p>
          <a:p>
            <a:pPr lvl="1"/>
            <a:r>
              <a:rPr lang="nb-NO" dirty="0" err="1"/>
              <a:t>Settlig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/</a:t>
            </a:r>
            <a:r>
              <a:rPr lang="nb-NO" dirty="0" err="1"/>
              <a:t>vortex</a:t>
            </a:r>
            <a:r>
              <a:rPr lang="nb-NO" dirty="0"/>
              <a:t> ring </a:t>
            </a:r>
            <a:r>
              <a:rPr lang="nb-NO" dirty="0" err="1"/>
              <a:t>state</a:t>
            </a:r>
            <a:endParaRPr lang="nb-NO" dirty="0"/>
          </a:p>
          <a:p>
            <a:pPr lvl="1"/>
            <a:r>
              <a:rPr lang="nb-NO" dirty="0"/>
              <a:t>Big </a:t>
            </a:r>
            <a:r>
              <a:rPr lang="nb-NO" dirty="0" err="1"/>
              <a:t>wall</a:t>
            </a:r>
            <a:r>
              <a:rPr lang="nb-NO" dirty="0"/>
              <a:t> </a:t>
            </a:r>
            <a:r>
              <a:rPr lang="nb-NO" dirty="0" err="1"/>
              <a:t>proximity</a:t>
            </a:r>
            <a:r>
              <a:rPr lang="nb-NO" dirty="0"/>
              <a:t> (stress)</a:t>
            </a:r>
          </a:p>
          <a:p>
            <a:pPr lvl="1"/>
            <a:r>
              <a:rPr lang="nb-NO" dirty="0" err="1"/>
              <a:t>Workload</a:t>
            </a:r>
            <a:endParaRPr lang="nb-NO" dirty="0"/>
          </a:p>
          <a:p>
            <a:pPr lvl="1"/>
            <a:r>
              <a:rPr lang="nb-NO" dirty="0" err="1"/>
              <a:t>Safety</a:t>
            </a:r>
            <a:r>
              <a:rPr lang="nb-NO" dirty="0"/>
              <a:t> (</a:t>
            </a:r>
            <a:r>
              <a:rPr lang="nb-NO" dirty="0" err="1"/>
              <a:t>escape</a:t>
            </a:r>
            <a:r>
              <a:rPr lang="nb-NO" dirty="0"/>
              <a:t>)</a:t>
            </a:r>
          </a:p>
        </p:txBody>
      </p:sp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7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4" name="Plassholder for innhold 3" descr="DSC_99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>
          <a:xfrm>
            <a:off x="-14529" y="1484784"/>
            <a:ext cx="9165297" cy="5040560"/>
          </a:xfrm>
        </p:spPr>
      </p:pic>
      <p:pic>
        <p:nvPicPr>
          <p:cNvPr id="5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1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Longline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2E6D6B44-C572-40AC-BFE8-6307266E1AC4}"/>
              </a:ext>
            </a:extLst>
          </p:cNvPr>
          <p:cNvSpPr txBox="1"/>
          <p:nvPr/>
        </p:nvSpPr>
        <p:spPr>
          <a:xfrm>
            <a:off x="611560" y="2132856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an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extension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hoist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cable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Helicopter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has to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descend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along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wall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risk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settling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Longline is used as a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long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guideline to pull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hoist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cable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extraction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point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Longline is used to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load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during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hoisting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3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7D66825-A5D7-483A-A5B9-92960DEA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Superlongline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FEC56F3-80B2-41EB-AD9C-2A9706C5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hoist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not have to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descend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hover time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accepts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ropes, in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superlong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line).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Rope and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hoisted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\\mil.no\L\139-LV 330-SKV FELLES\99 DIVERSE\Logoer\Logo 330 bøye uten bakgru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174979" cy="1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3419"/>
      </p:ext>
    </p:extLst>
  </p:cSld>
  <p:clrMapOvr>
    <a:masterClrMapping/>
  </p:clrMapOvr>
</p:sld>
</file>

<file path=ppt/theme/theme1.xml><?xml version="1.0" encoding="utf-8"?>
<a:theme xmlns:a="http://schemas.openxmlformats.org/drawingml/2006/main" name="Fordrag IKAR 2018 2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Fordrag%20IKAR%202018%202.0</Template>
  <TotalTime>0</TotalTime>
  <Words>329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Fordrag IKAR 2018 2.0</vt:lpstr>
      <vt:lpstr>PowerPoint Presentation</vt:lpstr>
      <vt:lpstr>PowerPoint Presentation</vt:lpstr>
      <vt:lpstr>Big wall rescue </vt:lpstr>
      <vt:lpstr>PLAY SLIDE 04 VIDEO here</vt:lpstr>
      <vt:lpstr>Sea King rescue helicopter</vt:lpstr>
      <vt:lpstr>Considerations</vt:lpstr>
      <vt:lpstr>PowerPoint Presentation</vt:lpstr>
      <vt:lpstr>Longline</vt:lpstr>
      <vt:lpstr>Superlongline</vt:lpstr>
      <vt:lpstr>Superlongline vs. Longline </vt:lpstr>
      <vt:lpstr>Access to the victim</vt:lpstr>
      <vt:lpstr>The procedure:</vt:lpstr>
      <vt:lpstr>Longline</vt:lpstr>
      <vt:lpstr>Superlongline ready  for pick up </vt:lpstr>
      <vt:lpstr>Superlongline pick up  on upper belay point</vt:lpstr>
      <vt:lpstr>Connection of superlongline  in the helicopter</vt:lpstr>
      <vt:lpstr>Releasing stretcher from wall</vt:lpstr>
      <vt:lpstr>Hoisting the superlongline</vt:lpstr>
      <vt:lpstr>PowerPoint Presentation</vt:lpstr>
      <vt:lpstr>PLAY SLIDE 20 Video here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2017-10-17T17:15:12Z</dcterms:created>
  <dcterms:modified xsi:type="dcterms:W3CDTF">2017-12-18T00:52:29Z</dcterms:modified>
</cp:coreProperties>
</file>