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4" r:id="rId18"/>
    <p:sldId id="285" r:id="rId19"/>
    <p:sldId id="280" r:id="rId20"/>
    <p:sldId id="281" r:id="rId21"/>
    <p:sldId id="282" r:id="rId22"/>
    <p:sldId id="28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1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30000">
              <a:schemeClr val="bg1">
                <a:lumMod val="51000"/>
              </a:schemeClr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19/10/2017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ICAR2017 AND e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9" y="1160499"/>
            <a:ext cx="1167937" cy="143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Resultado de imaxes para Texbor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7780"/>
            <a:ext cx="1703727" cy="291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16 Grupo"/>
          <p:cNvGrpSpPr/>
          <p:nvPr/>
        </p:nvGrpSpPr>
        <p:grpSpPr>
          <a:xfrm>
            <a:off x="2410203" y="208146"/>
            <a:ext cx="4138391" cy="4935354"/>
            <a:chOff x="1989383" y="208146"/>
            <a:chExt cx="4138391" cy="4935354"/>
          </a:xfrm>
        </p:grpSpPr>
        <p:pic>
          <p:nvPicPr>
            <p:cNvPr id="15" name="14 Imagen" descr="Z:\HELITRANS PYRINEES  WWW\fotos\Helitrans\La Seu - Meranges 02-04-08\Imatge 065.JPG"/>
            <p:cNvPicPr/>
            <p:nvPr/>
          </p:nvPicPr>
          <p:blipFill rotWithShape="1"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80" b="66382" l="12810" r="75775">
                          <a14:backgroundMark x1="40651" y1="38354" x2="40806" y2="37966"/>
                          <a14:backgroundMark x1="53667" y1="31755" x2="52789" y2="30512"/>
                          <a14:backgroundMark x1="52479" y1="30435" x2="52479" y2="30435"/>
                          <a14:backgroundMark x1="47211" y1="25311" x2="47211" y2="25311"/>
                          <a14:backgroundMark x1="48915" y1="25776" x2="48915" y2="25776"/>
                          <a14:backgroundMark x1="51240" y1="48370" x2="51240" y2="48370"/>
                          <a14:backgroundMark x1="43543" y1="51009" x2="43543" y2="51009"/>
                          <a14:backgroundMark x1="41994" y1="48447" x2="41994" y2="48447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8" t="6721" r="17731" b="33518"/>
            <a:stretch/>
          </p:blipFill>
          <p:spPr bwMode="auto">
            <a:xfrm>
              <a:off x="1989383" y="208146"/>
              <a:ext cx="4138391" cy="23903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15 Conector recto"/>
            <p:cNvCxnSpPr/>
            <p:nvPr/>
          </p:nvCxnSpPr>
          <p:spPr>
            <a:xfrm>
              <a:off x="4170774" y="1889785"/>
              <a:ext cx="617250" cy="3253715"/>
            </a:xfrm>
            <a:prstGeom prst="line">
              <a:avLst/>
            </a:prstGeom>
            <a:ln w="25400">
              <a:solidFill>
                <a:srgbClr val="FC6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94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USES OF THE LONGLINES IN THE HELICOPTER OPERATIONS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4" name="Picture 4" descr="Resultat d'imatges de himalaya sling resc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1"/>
          <a:stretch/>
        </p:blipFill>
        <p:spPr bwMode="auto">
          <a:xfrm>
            <a:off x="3801326" y="1645670"/>
            <a:ext cx="5162824" cy="28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t d'imatges de short haul us forest ser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59" y="1333783"/>
            <a:ext cx="2435566" cy="364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1 Rectángulo"/>
          <p:cNvSpPr/>
          <p:nvPr/>
        </p:nvSpPr>
        <p:spPr>
          <a:xfrm>
            <a:off x="666825" y="1765668"/>
            <a:ext cx="22142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HEC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11 Rectángulo"/>
          <p:cNvSpPr/>
          <p:nvPr/>
        </p:nvSpPr>
        <p:spPr>
          <a:xfrm>
            <a:off x="3813066" y="3844400"/>
            <a:ext cx="33566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Mountain </a:t>
            </a:r>
            <a:r>
              <a:rPr lang="es-E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Rescue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11 Rectángulo"/>
          <p:cNvSpPr/>
          <p:nvPr/>
        </p:nvSpPr>
        <p:spPr>
          <a:xfrm>
            <a:off x="5180841" y="4395400"/>
            <a:ext cx="25938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FireFighting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8" r="8687" b="7301"/>
          <a:stretch/>
        </p:blipFill>
        <p:spPr bwMode="auto">
          <a:xfrm flipH="1">
            <a:off x="8244408" y="4552241"/>
            <a:ext cx="835968" cy="5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4354852" y="2211709"/>
            <a:ext cx="4392111" cy="2495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3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STRENGTH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10349" y="1794684"/>
            <a:ext cx="515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Enough to bear the loads applied, Both STATIC and DYNAMIC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Safety factor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Elasticity and Plasticity: Stress vs Strain diagram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Fracture mode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44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STRENGTH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44" y="1868996"/>
            <a:ext cx="5344472" cy="205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STRENGTH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http://products.asminternational.org/fach/content/fach9001/graphics/inline/fai90078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57" y="2357437"/>
            <a:ext cx="4819650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associationsnow.com/wp-content/uploads/2016/07/ThinkstockPhotos-1007306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57" y="1787517"/>
            <a:ext cx="5222563" cy="31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STRENGTH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www.theunbrokensmile.com/wp-content/uploads/2017/03/My-Broken-Rope-Poem-About-Chronic-Illness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r="35771"/>
          <a:stretch/>
        </p:blipFill>
        <p:spPr bwMode="auto">
          <a:xfrm rot="5400000">
            <a:off x="5272904" y="779107"/>
            <a:ext cx="2220514" cy="47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BEHAVIOUR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10349" y="1794684"/>
            <a:ext cx="5153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Elasticity </a:t>
            </a: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latin typeface="Cambria" panose="02040503050406030204" pitchFamily="18" charset="0"/>
              </a:rPr>
              <a:t>protection of the helicopter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Elasticity </a:t>
            </a:r>
            <a:r>
              <a:rPr lang="en-GB" sz="20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 Spring Effect, bouncing back</a:t>
            </a:r>
            <a:endParaRPr lang="en-GB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Vibration and harmonics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Flying behaviour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Low drag – good air penetration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Minimize the tendency to bend towards the tail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Prevent in-flight oscillations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GB" sz="2000" dirty="0">
              <a:latin typeface="Cambria" panose="02040503050406030204" pitchFamily="18" charset="0"/>
            </a:endParaRP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BEHAVIOUR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94" y="1779662"/>
            <a:ext cx="4209090" cy="18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BEHAVIOUR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76" y="2143553"/>
            <a:ext cx="5148292" cy="12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65448" y="1779662"/>
            <a:ext cx="34704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HANDY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10349" y="1794684"/>
            <a:ext cx="51538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High visibility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Wear and abrasion resistant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Protected Core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Easy to handle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Able to adapt: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Ends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Wiring</a:t>
            </a:r>
          </a:p>
          <a:p>
            <a:pPr lvl="1"/>
            <a:endParaRPr lang="en-GB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GB" sz="2000" dirty="0">
              <a:latin typeface="Cambria" panose="02040503050406030204" pitchFamily="18" charset="0"/>
            </a:endParaRP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/>
          <a:stretch/>
        </p:blipFill>
        <p:spPr bwMode="auto">
          <a:xfrm>
            <a:off x="3635896" y="993055"/>
            <a:ext cx="3814453" cy="15596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8 Grupo"/>
          <p:cNvGrpSpPr/>
          <p:nvPr/>
        </p:nvGrpSpPr>
        <p:grpSpPr>
          <a:xfrm>
            <a:off x="1986974" y="1440205"/>
            <a:ext cx="1031401" cy="992453"/>
            <a:chOff x="533113" y="4144209"/>
            <a:chExt cx="1576574" cy="1517039"/>
          </a:xfrm>
        </p:grpSpPr>
        <p:sp>
          <p:nvSpPr>
            <p:cNvPr id="10" name="9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12" name="11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19" name="18 Imagen" descr="Logo ICAR2017 AND e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78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KEY FEATURES OF THE LONGLINES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4785" y="1150640"/>
            <a:ext cx="838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Cambria" panose="02040503050406030204" pitchFamily="18" charset="0"/>
              </a:rPr>
              <a:t>FOR THE HELICOPTER OPERATIONS PROVED OVER THE YEARS OF EXPERIENCE</a:t>
            </a:r>
            <a:endParaRPr lang="es-ES" b="1" i="1" dirty="0">
              <a:latin typeface="Cambria" panose="02040503050406030204" pitchFamily="18" charset="0"/>
            </a:endParaRPr>
          </a:p>
        </p:txBody>
      </p:sp>
      <p:pic>
        <p:nvPicPr>
          <p:cNvPr id="16" name="15 Imagen" descr="Z:\HELITRANS PYRINEES  WWW\fotos\Helitrans\La Seu - Meranges 02-04-08\Imatge 090.JPG"/>
          <p:cNvPicPr/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35" b="70419" l="5888" r="68905">
                        <a14:foregroundMark x1="60744" y1="35171" x2="60744" y2="35171"/>
                        <a14:foregroundMark x1="59711" y1="34006" x2="59711" y2="34006"/>
                        <a14:foregroundMark x1="62913" y1="35792" x2="62913" y2="35792"/>
                        <a14:foregroundMark x1="66012" y1="37655" x2="66012" y2="37655"/>
                        <a14:foregroundMark x1="66374" y1="38043" x2="66374" y2="38043"/>
                        <a14:foregroundMark x1="58781" y1="33540" x2="58781" y2="33540"/>
                        <a14:foregroundMark x1="58110" y1="33152" x2="58110" y2="33152"/>
                        <a14:foregroundMark x1="57645" y1="33152" x2="57645" y2="33152"/>
                        <a14:foregroundMark x1="15031" y1="41382" x2="19938" y2="39441"/>
                        <a14:backgroundMark x1="15186" y1="62966" x2="15186" y2="62966"/>
                        <a14:backgroundMark x1="46694" y1="31988" x2="46694" y2="31988"/>
                        <a14:backgroundMark x1="57180" y1="52019" x2="57180" y2="52019"/>
                        <a14:backgroundMark x1="55888" y1="50000" x2="55888" y2="50000"/>
                        <a14:backgroundMark x1="53667" y1="51165" x2="53667" y2="51165"/>
                        <a14:backgroundMark x1="51808" y1="55823" x2="51808" y2="55823"/>
                        <a14:backgroundMark x1="49690" y1="56599" x2="49690" y2="56599"/>
                        <a14:backgroundMark x1="48450" y1="53183" x2="48450" y2="53183"/>
                        <a14:backgroundMark x1="51343" y1="52019" x2="51343" y2="52019"/>
                        <a14:backgroundMark x1="53811" y1="39120" x2="53811" y2="39120"/>
                        <a14:backgroundMark x1="55196" y1="38310" x2="55196" y2="38310"/>
                        <a14:backgroundMark x1="55196" y1="39468" x2="55196" y2="39468"/>
                        <a14:backgroundMark x1="55581" y1="40741" x2="55581" y2="40741"/>
                        <a14:backgroundMark x1="54657" y1="50810" x2="54657" y2="50810"/>
                        <a14:backgroundMark x1="49654" y1="55208" x2="49654" y2="55208"/>
                        <a14:backgroundMark x1="48961" y1="55324" x2="48961" y2="55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8" t="17110" r="28289" b="25095"/>
          <a:stretch/>
        </p:blipFill>
        <p:spPr bwMode="auto">
          <a:xfrm flipH="1">
            <a:off x="8356352" y="4539168"/>
            <a:ext cx="716284" cy="406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110912" y="1794684"/>
            <a:ext cx="36727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HARDWEARING</a:t>
            </a:r>
            <a:endParaRPr lang="es-ES" sz="4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77996" y="1923678"/>
            <a:ext cx="4937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Shelf life time well above the intended use. SAFE LIFE CONCEPT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APPLICABLE REGULATIONS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5" name="14 Imagen" descr="Z:\HELITRANS PYRINEES  WWW\fotos\Helitrans\La Seu - Meranges 02-04-08\Imatge 065.JPG"/>
          <p:cNvPicPr/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66382" l="12810" r="75775">
                        <a14:backgroundMark x1="40651" y1="38354" x2="40806" y2="37966"/>
                        <a14:backgroundMark x1="53667" y1="31755" x2="52789" y2="30512"/>
                        <a14:backgroundMark x1="52479" y1="30435" x2="52479" y2="30435"/>
                        <a14:backgroundMark x1="47211" y1="25311" x2="47211" y2="25311"/>
                        <a14:backgroundMark x1="48915" y1="25776" x2="48915" y2="25776"/>
                        <a14:backgroundMark x1="51240" y1="48370" x2="51240" y2="48370"/>
                        <a14:backgroundMark x1="43543" y1="51009" x2="43543" y2="51009"/>
                        <a14:backgroundMark x1="41994" y1="48447" x2="41994" y2="4844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6721" r="17731" b="33518"/>
          <a:stretch/>
        </p:blipFill>
        <p:spPr bwMode="auto">
          <a:xfrm>
            <a:off x="3779912" y="1995687"/>
            <a:ext cx="5348792" cy="3147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5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APPLICABLE REGULATIONS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5" name="14 Imagen" descr="Z:\HELITRANS PYRINEES  WWW\fotos\Helitrans\La Seu - Meranges 02-04-08\Imatge 065.JPG"/>
          <p:cNvPicPr/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66382" l="12810" r="75775">
                        <a14:backgroundMark x1="40651" y1="38354" x2="40806" y2="37966"/>
                        <a14:backgroundMark x1="53667" y1="31755" x2="52789" y2="30512"/>
                        <a14:backgroundMark x1="52479" y1="30435" x2="52479" y2="30435"/>
                        <a14:backgroundMark x1="47211" y1="25311" x2="47211" y2="25311"/>
                        <a14:backgroundMark x1="48915" y1="25776" x2="48915" y2="25776"/>
                        <a14:backgroundMark x1="51240" y1="48370" x2="51240" y2="48370"/>
                        <a14:backgroundMark x1="43543" y1="51009" x2="43543" y2="51009"/>
                        <a14:backgroundMark x1="41994" y1="48447" x2="41994" y2="4844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6721" r="17731" b="33518"/>
          <a:stretch/>
        </p:blipFill>
        <p:spPr bwMode="auto">
          <a:xfrm>
            <a:off x="8028384" y="4495951"/>
            <a:ext cx="1100320" cy="647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65448" y="1635646"/>
            <a:ext cx="3470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en-GB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approaches</a:t>
            </a:r>
            <a:endParaRPr lang="en-GB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851920" y="1291333"/>
            <a:ext cx="424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INDUSTRIAL</a:t>
            </a:r>
            <a:endParaRPr lang="en-GB" sz="2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851920" y="3046189"/>
            <a:ext cx="424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AERONAUTICAL</a:t>
            </a:r>
            <a:endParaRPr lang="en-GB" sz="2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08396" y="1635646"/>
            <a:ext cx="4937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EC Machinery Directive 2006/42/EC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Applicable Materials regulations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i.e. EN 1492,2 Textile Slings, round 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Etc...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883076" y="3438748"/>
            <a:ext cx="4937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Certification Specifications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EASA CS 27,865/ 29,865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mbria" panose="02040503050406030204" pitchFamily="18" charset="0"/>
              </a:rPr>
              <a:t>HESLO 2,5 load factor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mbria" panose="02040503050406030204" pitchFamily="18" charset="0"/>
              </a:rPr>
              <a:t>HEC 3,5 load factor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FAA, CAA, </a:t>
            </a:r>
            <a:r>
              <a:rPr lang="en-GB" sz="2000" dirty="0" err="1" smtClean="0">
                <a:latin typeface="Cambria" panose="02040503050406030204" pitchFamily="18" charset="0"/>
              </a:rPr>
              <a:t>etc</a:t>
            </a:r>
            <a:r>
              <a:rPr lang="en-GB" sz="2000" dirty="0" smtClean="0">
                <a:latin typeface="Cambria" panose="02040503050406030204" pitchFamily="18" charset="0"/>
              </a:rPr>
              <a:t>… equivalent reg.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18823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TO TEXBOR 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MART-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LING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06" y="1923678"/>
            <a:ext cx="4800093" cy="30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8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18823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TO TEXBOR 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MART-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LING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28" y="4521855"/>
            <a:ext cx="862392" cy="5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STRONG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Resultado de imagen de moebius cin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93" y="2698401"/>
            <a:ext cx="1841409" cy="7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1 Rectángulo"/>
          <p:cNvSpPr/>
          <p:nvPr/>
        </p:nvSpPr>
        <p:spPr>
          <a:xfrm>
            <a:off x="3795605" y="1625194"/>
            <a:ext cx="18565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PES-HT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130124" y="1802309"/>
            <a:ext cx="3402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High Tenacity Polyester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18" name="11 Rectángulo"/>
          <p:cNvSpPr/>
          <p:nvPr/>
        </p:nvSpPr>
        <p:spPr>
          <a:xfrm>
            <a:off x="3809851" y="2187029"/>
            <a:ext cx="44261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continuity solution 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11 Rectángulo"/>
          <p:cNvSpPr/>
          <p:nvPr/>
        </p:nvSpPr>
        <p:spPr>
          <a:xfrm>
            <a:off x="3818293" y="3355127"/>
            <a:ext cx="23378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14.000 kg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519124" y="3507854"/>
            <a:ext cx="34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Minimum Breaking Strength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27" name="11 Rectángulo"/>
          <p:cNvSpPr/>
          <p:nvPr/>
        </p:nvSpPr>
        <p:spPr>
          <a:xfrm>
            <a:off x="3818293" y="4003199"/>
            <a:ext cx="1700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7:1 S.F. 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130124" y="4136673"/>
            <a:ext cx="34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For a Design Load of 2.000 Kg</a:t>
            </a:r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18823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TO TEXBOR 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MART-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LING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28" y="4521855"/>
            <a:ext cx="862392" cy="5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ROUND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1 Rectángulo"/>
          <p:cNvSpPr/>
          <p:nvPr/>
        </p:nvSpPr>
        <p:spPr>
          <a:xfrm>
            <a:off x="3787109" y="1271250"/>
            <a:ext cx="48254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Excellent flying behaviour 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29137" y="1738942"/>
            <a:ext cx="3646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Very Low Drag coefficient</a:t>
            </a:r>
          </a:p>
          <a:p>
            <a:r>
              <a:rPr lang="en-GB" sz="2000" dirty="0" smtClean="0">
                <a:latin typeface="Cambria" panose="02040503050406030204" pitchFamily="18" charset="0"/>
              </a:rPr>
              <a:t>Minimize oscillations</a:t>
            </a:r>
          </a:p>
          <a:p>
            <a:r>
              <a:rPr lang="en-GB" sz="2000" dirty="0" smtClean="0">
                <a:latin typeface="Cambria" panose="02040503050406030204" pitchFamily="18" charset="0"/>
              </a:rPr>
              <a:t>Minimize bending towards tail</a:t>
            </a:r>
            <a:endParaRPr lang="en-GB" sz="2000" dirty="0">
              <a:latin typeface="Cambria" panose="02040503050406030204" pitchFamily="18" charset="0"/>
            </a:endParaRP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8" r="12852" b="26963"/>
          <a:stretch/>
        </p:blipFill>
        <p:spPr bwMode="auto">
          <a:xfrm>
            <a:off x="4699960" y="2807222"/>
            <a:ext cx="2968383" cy="21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5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18823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TO TEXBOR 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MART-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LING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28" y="4521855"/>
            <a:ext cx="862392" cy="5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FLEXIBLE / RIGID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1 Rectángulo"/>
          <p:cNvSpPr/>
          <p:nvPr/>
        </p:nvSpPr>
        <p:spPr>
          <a:xfrm>
            <a:off x="4138748" y="1131590"/>
            <a:ext cx="35295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spring effect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8" r="12852" b="26963"/>
          <a:stretch/>
        </p:blipFill>
        <p:spPr bwMode="auto">
          <a:xfrm>
            <a:off x="4716016" y="2715926"/>
            <a:ext cx="2847604" cy="208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1 Rectángulo"/>
          <p:cNvSpPr/>
          <p:nvPr/>
        </p:nvSpPr>
        <p:spPr>
          <a:xfrm>
            <a:off x="4139952" y="1563638"/>
            <a:ext cx="35295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rebound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69785" y="2155671"/>
            <a:ext cx="3626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Controlled max. elasticity 2-3%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26" name="11 Rectángulo"/>
          <p:cNvSpPr/>
          <p:nvPr/>
        </p:nvSpPr>
        <p:spPr>
          <a:xfrm>
            <a:off x="4139952" y="1986975"/>
            <a:ext cx="35295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Aircraft Protection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5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18823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TO TEXBOR 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MART-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LING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28" y="4521855"/>
            <a:ext cx="862392" cy="5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-36512" y="1563638"/>
            <a:ext cx="37541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 VISIBILITY </a:t>
            </a:r>
          </a:p>
          <a:p>
            <a:pPr algn="ctr"/>
            <a:r>
              <a:rPr lang="es-ES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CORE PROTECTION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86" y="1389106"/>
            <a:ext cx="3467438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11 Rectángulo"/>
          <p:cNvSpPr/>
          <p:nvPr/>
        </p:nvSpPr>
        <p:spPr>
          <a:xfrm>
            <a:off x="3717631" y="3576324"/>
            <a:ext cx="18565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Soft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525092" y="3724994"/>
            <a:ext cx="34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Uniform external texture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31" name="11 Rectángulo"/>
          <p:cNvSpPr/>
          <p:nvPr/>
        </p:nvSpPr>
        <p:spPr>
          <a:xfrm>
            <a:off x="3717630" y="1391203"/>
            <a:ext cx="18565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PES-HT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11 Rectángulo"/>
          <p:cNvSpPr/>
          <p:nvPr/>
        </p:nvSpPr>
        <p:spPr>
          <a:xfrm>
            <a:off x="3706357" y="4019643"/>
            <a:ext cx="24498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Hardwearing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536830" y="445615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Resistant to wear,  tear, </a:t>
            </a:r>
          </a:p>
          <a:p>
            <a:r>
              <a:rPr lang="en-GB" sz="2000" dirty="0" smtClean="0">
                <a:latin typeface="Cambria" panose="02040503050406030204" pitchFamily="18" charset="0"/>
              </a:rPr>
              <a:t>abrasion and corrosion</a:t>
            </a:r>
            <a:endParaRPr lang="en-GB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18823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TO TEXBOR 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MART-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LING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28" y="4521855"/>
            <a:ext cx="862392" cy="5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-36512" y="1563638"/>
            <a:ext cx="37541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HANDY</a:t>
            </a:r>
          </a:p>
          <a:p>
            <a:pPr algn="ctr"/>
            <a:r>
              <a:rPr lang="es-ES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HIGHLY COMPATIBLE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11 Rectángulo"/>
          <p:cNvSpPr/>
          <p:nvPr/>
        </p:nvSpPr>
        <p:spPr>
          <a:xfrm>
            <a:off x="3733516" y="3084381"/>
            <a:ext cx="18565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Shackles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738726" y="3507854"/>
            <a:ext cx="2332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Thimble to pin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31" name="11 Rectángulo"/>
          <p:cNvSpPr/>
          <p:nvPr/>
        </p:nvSpPr>
        <p:spPr>
          <a:xfrm>
            <a:off x="3701137" y="1165966"/>
            <a:ext cx="22945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Thimbles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738726" y="4188914"/>
            <a:ext cx="198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Thimble to bow</a:t>
            </a:r>
            <a:endParaRPr lang="en-GB" sz="2400" dirty="0">
              <a:latin typeface="Cambria" panose="020405030504060302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071" y="1889152"/>
            <a:ext cx="4990721" cy="11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3738726" y="1550686"/>
            <a:ext cx="517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Aeronautical </a:t>
            </a:r>
            <a:r>
              <a:rPr lang="en-GB" sz="2000" dirty="0" err="1" smtClean="0">
                <a:latin typeface="Cambria" panose="02040503050406030204" pitchFamily="18" charset="0"/>
              </a:rPr>
              <a:t>Duraluminium</a:t>
            </a:r>
            <a:r>
              <a:rPr lang="en-GB" sz="2000" dirty="0" smtClean="0">
                <a:latin typeface="Cambria" panose="02040503050406030204" pitchFamily="18" charset="0"/>
              </a:rPr>
              <a:t> End Thimbles </a:t>
            </a:r>
            <a:endParaRPr lang="en-GB" sz="2400" dirty="0">
              <a:latin typeface="Cambria" panose="02040503050406030204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507854"/>
            <a:ext cx="2201771" cy="123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18" y="3454334"/>
            <a:ext cx="2239696" cy="13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0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18823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TO TEXBOR 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MART-</a:t>
            </a:r>
            <a:r>
              <a:rPr lang="es-ES" sz="3200" b="1" i="1" dirty="0" smtClean="0">
                <a:latin typeface="Cambria" panose="02040503050406030204" pitchFamily="18" charset="0"/>
              </a:rPr>
              <a:t>S</a:t>
            </a:r>
            <a:r>
              <a:rPr lang="es-ES" sz="2400" b="1" i="1" dirty="0" smtClean="0">
                <a:latin typeface="Cambria" panose="02040503050406030204" pitchFamily="18" charset="0"/>
              </a:rPr>
              <a:t>LING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28" y="4521855"/>
            <a:ext cx="862392" cy="5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-36512" y="1563638"/>
            <a:ext cx="37541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HANDY</a:t>
            </a:r>
          </a:p>
          <a:p>
            <a:pPr algn="ctr"/>
            <a:r>
              <a:rPr lang="es-ES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HIGHLY COMPATIBLE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11 Rectángulo"/>
          <p:cNvSpPr/>
          <p:nvPr/>
        </p:nvSpPr>
        <p:spPr>
          <a:xfrm>
            <a:off x="3883940" y="1284181"/>
            <a:ext cx="18565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Wiring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204421" y="1419622"/>
            <a:ext cx="363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Low resistivity embedded wire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156279" y="167211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mbria" panose="02040503050406030204" pitchFamily="18" charset="0"/>
              </a:rPr>
              <a:t>with robust connectors</a:t>
            </a:r>
            <a:endParaRPr lang="en-GB" sz="2400" dirty="0">
              <a:latin typeface="Cambria" panose="020405030504060302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10" y="2102247"/>
            <a:ext cx="2658110" cy="295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444" y="2990810"/>
            <a:ext cx="2872597" cy="112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/>
          <a:stretch/>
        </p:blipFill>
        <p:spPr bwMode="auto">
          <a:xfrm>
            <a:off x="3635896" y="993055"/>
            <a:ext cx="3814453" cy="15596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8 Grupo"/>
          <p:cNvGrpSpPr/>
          <p:nvPr/>
        </p:nvGrpSpPr>
        <p:grpSpPr>
          <a:xfrm>
            <a:off x="1986974" y="1440205"/>
            <a:ext cx="1031401" cy="992453"/>
            <a:chOff x="533113" y="4144209"/>
            <a:chExt cx="1576574" cy="1517039"/>
          </a:xfrm>
        </p:grpSpPr>
        <p:sp>
          <p:nvSpPr>
            <p:cNvPr id="10" name="9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12" name="11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19" name="18 Imagen" descr="Logo ICAR2017 AND e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5" name="14 Rectángulo"/>
          <p:cNvSpPr/>
          <p:nvPr/>
        </p:nvSpPr>
        <p:spPr>
          <a:xfrm>
            <a:off x="4021362" y="2895786"/>
            <a:ext cx="4338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Thought by Pilots</a:t>
            </a:r>
            <a:endParaRPr lang="en-US" sz="4400" b="1" i="1" cap="none" spc="0" dirty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2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9621"/>
            <a:ext cx="4964533" cy="29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SLING TO SLING</a:t>
            </a:r>
          </a:p>
          <a:p>
            <a:pPr algn="ctr"/>
            <a:r>
              <a:rPr lang="es-ES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CONNECTOR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57792"/>
            <a:ext cx="3946803" cy="3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LOAD RIGGING</a:t>
            </a:r>
          </a:p>
          <a:p>
            <a:pPr algn="ctr"/>
            <a:r>
              <a:rPr lang="es-ES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ROUND SLINGS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19863"/>
            <a:ext cx="4073142" cy="27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LOAD RIGGING</a:t>
            </a:r>
          </a:p>
          <a:p>
            <a:pPr algn="ctr"/>
            <a:r>
              <a:rPr lang="es-ES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SLINGS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25066"/>
            <a:ext cx="4906071" cy="301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LOAD RIGGING</a:t>
            </a:r>
          </a:p>
          <a:p>
            <a:pPr algn="ctr"/>
            <a:r>
              <a:rPr lang="es-ES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SLINGS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058" y="1419622"/>
            <a:ext cx="3960440" cy="35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5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LOAD RIGGING</a:t>
            </a:r>
          </a:p>
          <a:p>
            <a:pPr algn="ctr"/>
            <a:r>
              <a:rPr lang="es-ES" sz="36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SLINGS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72" y="1468896"/>
            <a:ext cx="4752528" cy="287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169785" y="1563638"/>
            <a:ext cx="3470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LOAD NETS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15" y="1851670"/>
            <a:ext cx="4815777" cy="223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53835" y="608281"/>
            <a:ext cx="838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OTHER </a:t>
            </a:r>
            <a:r>
              <a:rPr lang="es-ES" sz="3200" b="1" i="1" dirty="0" smtClean="0">
                <a:latin typeface="Cambria" panose="02040503050406030204" pitchFamily="18" charset="0"/>
              </a:rPr>
              <a:t>T</a:t>
            </a:r>
            <a:r>
              <a:rPr lang="es-ES" sz="2400" b="1" i="1" dirty="0" smtClean="0">
                <a:latin typeface="Cambria" panose="02040503050406030204" pitchFamily="18" charset="0"/>
              </a:rPr>
              <a:t>EXBOR ACCESSORIES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98" y="4404025"/>
            <a:ext cx="1174828" cy="73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1 Rectángulo"/>
          <p:cNvSpPr/>
          <p:nvPr/>
        </p:nvSpPr>
        <p:spPr>
          <a:xfrm>
            <a:off x="467544" y="1563638"/>
            <a:ext cx="3470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HOOKS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32327"/>
            <a:ext cx="292990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98" y="3367461"/>
            <a:ext cx="2376264" cy="15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1 Rectángulo"/>
          <p:cNvSpPr/>
          <p:nvPr/>
        </p:nvSpPr>
        <p:spPr>
          <a:xfrm>
            <a:off x="467544" y="1996557"/>
            <a:ext cx="3470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SHACKLES</a:t>
            </a:r>
            <a:endParaRPr lang="es-ES" sz="36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2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12 Imagen" descr="Logo ICAR2017 AND e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9" y="1160499"/>
            <a:ext cx="1167937" cy="143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Resultado de imaxes para Texbor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7780"/>
            <a:ext cx="1703727" cy="2919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16 Grupo"/>
          <p:cNvGrpSpPr/>
          <p:nvPr/>
        </p:nvGrpSpPr>
        <p:grpSpPr>
          <a:xfrm>
            <a:off x="2410203" y="208146"/>
            <a:ext cx="4138391" cy="4935354"/>
            <a:chOff x="1989383" y="208146"/>
            <a:chExt cx="4138391" cy="4935354"/>
          </a:xfrm>
        </p:grpSpPr>
        <p:pic>
          <p:nvPicPr>
            <p:cNvPr id="15" name="14 Imagen" descr="Z:\HELITRANS PYRINEES  WWW\fotos\Helitrans\La Seu - Meranges 02-04-08\Imatge 065.JPG"/>
            <p:cNvPicPr/>
            <p:nvPr/>
          </p:nvPicPr>
          <p:blipFill rotWithShape="1"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80" b="66382" l="12810" r="75775">
                          <a14:backgroundMark x1="40651" y1="38354" x2="40806" y2="37966"/>
                          <a14:backgroundMark x1="53667" y1="31755" x2="52789" y2="30512"/>
                          <a14:backgroundMark x1="52479" y1="30435" x2="52479" y2="30435"/>
                          <a14:backgroundMark x1="47211" y1="25311" x2="47211" y2="25311"/>
                          <a14:backgroundMark x1="48915" y1="25776" x2="48915" y2="25776"/>
                          <a14:backgroundMark x1="51240" y1="48370" x2="51240" y2="48370"/>
                          <a14:backgroundMark x1="43543" y1="51009" x2="43543" y2="51009"/>
                          <a14:backgroundMark x1="41994" y1="48447" x2="41994" y2="48447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18" t="6721" r="17731" b="33518"/>
            <a:stretch/>
          </p:blipFill>
          <p:spPr bwMode="auto">
            <a:xfrm>
              <a:off x="1989383" y="208146"/>
              <a:ext cx="4138391" cy="23903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15 Conector recto"/>
            <p:cNvCxnSpPr/>
            <p:nvPr/>
          </p:nvCxnSpPr>
          <p:spPr>
            <a:xfrm>
              <a:off x="4170774" y="1889785"/>
              <a:ext cx="617250" cy="3253715"/>
            </a:xfrm>
            <a:prstGeom prst="line">
              <a:avLst/>
            </a:prstGeom>
            <a:ln w="25400">
              <a:solidFill>
                <a:srgbClr val="FC6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7 Rectángulo"/>
          <p:cNvSpPr/>
          <p:nvPr/>
        </p:nvSpPr>
        <p:spPr>
          <a:xfrm>
            <a:off x="5364088" y="3435846"/>
            <a:ext cx="3379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THANK YOU !</a:t>
            </a:r>
            <a:endParaRPr lang="en-US" sz="4400" b="1" i="1" cap="none" spc="0" dirty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/>
          <a:stretch/>
        </p:blipFill>
        <p:spPr bwMode="auto">
          <a:xfrm>
            <a:off x="3635896" y="993055"/>
            <a:ext cx="3814453" cy="15596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8 Grupo"/>
          <p:cNvGrpSpPr/>
          <p:nvPr/>
        </p:nvGrpSpPr>
        <p:grpSpPr>
          <a:xfrm>
            <a:off x="1986974" y="1440205"/>
            <a:ext cx="1031401" cy="992453"/>
            <a:chOff x="533113" y="4144209"/>
            <a:chExt cx="1576574" cy="1517039"/>
          </a:xfrm>
        </p:grpSpPr>
        <p:sp>
          <p:nvSpPr>
            <p:cNvPr id="10" name="9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12" name="11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19" name="18 Imagen" descr="Logo ICAR2017 AND e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5" name="14 Rectángulo"/>
          <p:cNvSpPr/>
          <p:nvPr/>
        </p:nvSpPr>
        <p:spPr>
          <a:xfrm>
            <a:off x="3751757" y="3295771"/>
            <a:ext cx="52286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Fitted for Helicopters</a:t>
            </a:r>
            <a:endParaRPr lang="en-US" sz="4400" b="1" i="1" cap="none" spc="0" dirty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0"/>
          <a:stretch/>
        </p:blipFill>
        <p:spPr bwMode="auto">
          <a:xfrm>
            <a:off x="3635896" y="993055"/>
            <a:ext cx="3814453" cy="15596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8 Grupo"/>
          <p:cNvGrpSpPr/>
          <p:nvPr/>
        </p:nvGrpSpPr>
        <p:grpSpPr>
          <a:xfrm>
            <a:off x="1986974" y="1440205"/>
            <a:ext cx="1031401" cy="992453"/>
            <a:chOff x="533113" y="4144209"/>
            <a:chExt cx="1576574" cy="1517039"/>
          </a:xfrm>
        </p:grpSpPr>
        <p:sp>
          <p:nvSpPr>
            <p:cNvPr id="10" name="9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" name="10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12" name="11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19" name="18 Imagen" descr="Logo ICAR2017 AND e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15" name="14 Rectángulo"/>
          <p:cNvSpPr/>
          <p:nvPr/>
        </p:nvSpPr>
        <p:spPr>
          <a:xfrm>
            <a:off x="3864778" y="3746525"/>
            <a:ext cx="50506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Developed by T</a:t>
            </a:r>
            <a:r>
              <a:rPr lang="en-US" sz="3200" b="1" i="1" cap="none" spc="0" dirty="0" smtClean="0">
                <a:ln w="190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EXBOR</a:t>
            </a:r>
            <a:endParaRPr lang="en-US" sz="4400" b="1" i="1" cap="none" spc="0" dirty="0">
              <a:ln w="190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15" name="14 Imagen" descr="Z:\HELITRANS PYRINEES  WWW\fotos\Helitrans\La Seu - Meranges 02-04-08\Imatge 065.JPG"/>
          <p:cNvPicPr/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66382" l="12810" r="75775">
                        <a14:backgroundMark x1="40651" y1="38354" x2="40806" y2="37966"/>
                        <a14:backgroundMark x1="53667" y1="31755" x2="52789" y2="30512"/>
                        <a14:backgroundMark x1="52479" y1="30435" x2="52479" y2="30435"/>
                        <a14:backgroundMark x1="47211" y1="25311" x2="47211" y2="25311"/>
                        <a14:backgroundMark x1="48915" y1="25776" x2="48915" y2="25776"/>
                        <a14:backgroundMark x1="51240" y1="48370" x2="51240" y2="48370"/>
                        <a14:backgroundMark x1="43543" y1="51009" x2="43543" y2="51009"/>
                        <a14:backgroundMark x1="41994" y1="48447" x2="41994" y2="4844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6721" r="17731" b="33518"/>
          <a:stretch/>
        </p:blipFill>
        <p:spPr bwMode="auto">
          <a:xfrm>
            <a:off x="4429635" y="2636746"/>
            <a:ext cx="4176464" cy="2501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99592" y="69954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AND BACKGROUND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15" name="14 Imagen" descr="Z:\HELITRANS PYRINEES  WWW\fotos\Helitrans\La Seu - Meranges 02-04-08\Imatge 065.JPG"/>
          <p:cNvPicPr/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80" b="66382" l="12810" r="75775">
                        <a14:backgroundMark x1="40651" y1="38354" x2="40806" y2="37966"/>
                        <a14:backgroundMark x1="53667" y1="31755" x2="52789" y2="30512"/>
                        <a14:backgroundMark x1="52479" y1="30435" x2="52479" y2="30435"/>
                        <a14:backgroundMark x1="47211" y1="25311" x2="47211" y2="25311"/>
                        <a14:backgroundMark x1="48915" y1="25776" x2="48915" y2="25776"/>
                        <a14:backgroundMark x1="51240" y1="48370" x2="51240" y2="48370"/>
                        <a14:backgroundMark x1="43543" y1="51009" x2="43543" y2="51009"/>
                        <a14:backgroundMark x1="41994" y1="48447" x2="41994" y2="48447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6721" r="17731" b="33518"/>
          <a:stretch/>
        </p:blipFill>
        <p:spPr bwMode="auto">
          <a:xfrm>
            <a:off x="7846205" y="4360858"/>
            <a:ext cx="1297795" cy="777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99592" y="69954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INTRODUCTION AND BACKGROUND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761590" y="1296293"/>
            <a:ext cx="51538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err="1" smtClean="0">
                <a:latin typeface="Cambria" panose="02040503050406030204" pitchFamily="18" charset="0"/>
              </a:rPr>
              <a:t>Texbor</a:t>
            </a:r>
            <a:r>
              <a:rPr lang="en-GB" sz="2000" dirty="0" smtClean="0">
                <a:latin typeface="Cambria" panose="02040503050406030204" pitchFamily="18" charset="0"/>
              </a:rPr>
              <a:t> is a company with more than 100 years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Manufacturing Load Slings since 1970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Applying load slings to the helicopter operations since 2004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latin typeface="Cambria" panose="02040503050406030204" pitchFamily="18" charset="0"/>
              </a:rPr>
              <a:t>Key personnel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err="1" smtClean="0">
                <a:latin typeface="Cambria" panose="02040503050406030204" pitchFamily="18" charset="0"/>
              </a:rPr>
              <a:t>Texbor</a:t>
            </a:r>
            <a:r>
              <a:rPr lang="en-GB" sz="2000" dirty="0" smtClean="0">
                <a:latin typeface="Cambria" panose="02040503050406030204" pitchFamily="18" charset="0"/>
              </a:rPr>
              <a:t> expertise – Engineers and Manufacturers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mbria" panose="02040503050406030204" pitchFamily="18" charset="0"/>
              </a:rPr>
              <a:t>Feedback from Helicopter Companies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mbria" panose="02040503050406030204" pitchFamily="18" charset="0"/>
              </a:rPr>
              <a:t>Helitrans Pyrinees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000" dirty="0" err="1" smtClean="0">
                <a:latin typeface="Cambria" panose="02040503050406030204" pitchFamily="18" charset="0"/>
              </a:rPr>
              <a:t>Heliand</a:t>
            </a:r>
            <a:endParaRPr lang="en-GB" sz="2000" dirty="0" smtClean="0">
              <a:latin typeface="Cambria" panose="02040503050406030204" pitchFamily="18" charset="0"/>
            </a:endParaRPr>
          </a:p>
          <a:p>
            <a:endParaRPr lang="en-GB" sz="2400" dirty="0">
              <a:latin typeface="Cambria" panose="02040503050406030204" pitchFamily="18" charset="0"/>
            </a:endParaRPr>
          </a:p>
        </p:txBody>
      </p:sp>
      <p:pic>
        <p:nvPicPr>
          <p:cNvPr id="1026" name="Imagen 8" descr="logo_i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0715"/>
          <a:stretch>
            <a:fillRect/>
          </a:stretch>
        </p:blipFill>
        <p:spPr bwMode="auto">
          <a:xfrm>
            <a:off x="340372" y="1579571"/>
            <a:ext cx="1477576" cy="102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skimo6.com/continguts/heliand-01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06" y="1371354"/>
            <a:ext cx="1576917" cy="15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9552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USES OF THE LONGLINES IN THE HELICOPTER OPERATIONS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8" r="8687" b="7301"/>
          <a:stretch/>
        </p:blipFill>
        <p:spPr bwMode="auto">
          <a:xfrm>
            <a:off x="3635896" y="1228304"/>
            <a:ext cx="5508104" cy="391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2895786"/>
            <a:ext cx="3635896" cy="2247714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 descr="Logo ICAR2017 AND e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3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2" y="114525"/>
            <a:ext cx="513081" cy="631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19 Grupo"/>
          <p:cNvGrpSpPr/>
          <p:nvPr/>
        </p:nvGrpSpPr>
        <p:grpSpPr>
          <a:xfrm>
            <a:off x="8606745" y="194148"/>
            <a:ext cx="387884" cy="373237"/>
            <a:chOff x="533113" y="4144209"/>
            <a:chExt cx="1576574" cy="1517039"/>
          </a:xfrm>
        </p:grpSpPr>
        <p:sp>
          <p:nvSpPr>
            <p:cNvPr id="21" name="20 Rectángulo"/>
            <p:cNvSpPr/>
            <p:nvPr/>
          </p:nvSpPr>
          <p:spPr>
            <a:xfrm>
              <a:off x="591080" y="4144209"/>
              <a:ext cx="1460640" cy="151703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533113" y="4678815"/>
              <a:ext cx="1576574" cy="442934"/>
              <a:chOff x="537910" y="2449080"/>
              <a:chExt cx="1576574" cy="442934"/>
            </a:xfrm>
          </p:grpSpPr>
          <p:sp>
            <p:nvSpPr>
              <p:cNvPr id="23" name="22 Rectángulo"/>
              <p:cNvSpPr/>
              <p:nvPr/>
            </p:nvSpPr>
            <p:spPr>
              <a:xfrm rot="2686590">
                <a:off x="736092" y="244908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 rot="2686590">
                <a:off x="537910" y="2675990"/>
                <a:ext cx="1378392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17" name="16 Conector recto"/>
          <p:cNvCxnSpPr/>
          <p:nvPr/>
        </p:nvCxnSpPr>
        <p:spPr>
          <a:xfrm>
            <a:off x="110912" y="1130952"/>
            <a:ext cx="8869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39552" y="669925"/>
            <a:ext cx="838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Cambria" panose="02040503050406030204" pitchFamily="18" charset="0"/>
              </a:rPr>
              <a:t>USES OF THE LONGLINES IN THE HELICOPTER OPERATIONS</a:t>
            </a:r>
            <a:endParaRPr lang="es-ES" sz="2400" b="1" i="1" dirty="0">
              <a:latin typeface="Cambria" panose="02040503050406030204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83" y="1635646"/>
            <a:ext cx="4346719" cy="2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3" b="24430"/>
          <a:stretch/>
        </p:blipFill>
        <p:spPr bwMode="auto">
          <a:xfrm>
            <a:off x="3867407" y="2283718"/>
            <a:ext cx="5056567" cy="182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11 Rectángulo"/>
          <p:cNvSpPr/>
          <p:nvPr/>
        </p:nvSpPr>
        <p:spPr>
          <a:xfrm>
            <a:off x="867904" y="1635646"/>
            <a:ext cx="21032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HESLO</a:t>
            </a:r>
            <a:endParaRPr lang="es-ES" sz="4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11 Rectángulo"/>
          <p:cNvSpPr/>
          <p:nvPr/>
        </p:nvSpPr>
        <p:spPr>
          <a:xfrm>
            <a:off x="4148383" y="3524675"/>
            <a:ext cx="17260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Load lifting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11 Rectángulo"/>
          <p:cNvSpPr/>
          <p:nvPr/>
        </p:nvSpPr>
        <p:spPr>
          <a:xfrm>
            <a:off x="3815100" y="3504396"/>
            <a:ext cx="47880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Concrete / </a:t>
            </a:r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Construction</a:t>
            </a:r>
            <a:endParaRPr lang="en-GB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t="17578" r="15885" b="16823"/>
          <a:stretch/>
        </p:blipFill>
        <p:spPr bwMode="auto">
          <a:xfrm>
            <a:off x="3788374" y="1668116"/>
            <a:ext cx="5009024" cy="269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11 Rectángulo"/>
          <p:cNvSpPr/>
          <p:nvPr/>
        </p:nvSpPr>
        <p:spPr>
          <a:xfrm>
            <a:off x="3844368" y="3727255"/>
            <a:ext cx="21055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Advertising</a:t>
            </a:r>
            <a:r>
              <a:rPr lang="es-ES" sz="3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2" name="Picture 2" descr="\\192.168.1.10\Administracio\HELITRANS PYRINEES  WWW\fotos\2008_101500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64" y="1291037"/>
            <a:ext cx="2742733" cy="36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11 Rectángulo"/>
          <p:cNvSpPr/>
          <p:nvPr/>
        </p:nvSpPr>
        <p:spPr>
          <a:xfrm>
            <a:off x="4932040" y="2658443"/>
            <a:ext cx="21973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Property</a:t>
            </a:r>
            <a:endParaRPr lang="es-ES" sz="32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ES" sz="32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Rescue</a:t>
            </a:r>
            <a:endParaRPr lang="es-ES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8" r="8687" b="7301"/>
          <a:stretch/>
        </p:blipFill>
        <p:spPr bwMode="auto">
          <a:xfrm flipH="1">
            <a:off x="8244408" y="4552241"/>
            <a:ext cx="835968" cy="5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1" grpId="0"/>
      <p:bldP spid="43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560</Words>
  <Application>Microsoft Office PowerPoint</Application>
  <PresentationFormat>Presentación en pantalla (16:9)</PresentationFormat>
  <Paragraphs>155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46</cp:revision>
  <dcterms:created xsi:type="dcterms:W3CDTF">2017-10-16T10:09:57Z</dcterms:created>
  <dcterms:modified xsi:type="dcterms:W3CDTF">2017-10-20T07:38:40Z</dcterms:modified>
</cp:coreProperties>
</file>