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38"/>
  </p:notesMasterIdLst>
  <p:sldIdLst>
    <p:sldId id="420" r:id="rId6"/>
    <p:sldId id="461" r:id="rId7"/>
    <p:sldId id="464" r:id="rId8"/>
    <p:sldId id="460" r:id="rId9"/>
    <p:sldId id="465" r:id="rId10"/>
    <p:sldId id="462" r:id="rId11"/>
    <p:sldId id="463" r:id="rId12"/>
    <p:sldId id="466" r:id="rId13"/>
    <p:sldId id="467" r:id="rId14"/>
    <p:sldId id="468" r:id="rId15"/>
    <p:sldId id="469" r:id="rId16"/>
    <p:sldId id="471" r:id="rId17"/>
    <p:sldId id="470" r:id="rId18"/>
    <p:sldId id="472" r:id="rId19"/>
    <p:sldId id="474" r:id="rId20"/>
    <p:sldId id="475" r:id="rId21"/>
    <p:sldId id="476" r:id="rId22"/>
    <p:sldId id="477" r:id="rId23"/>
    <p:sldId id="473" r:id="rId24"/>
    <p:sldId id="478" r:id="rId25"/>
    <p:sldId id="481" r:id="rId26"/>
    <p:sldId id="480" r:id="rId27"/>
    <p:sldId id="479" r:id="rId28"/>
    <p:sldId id="482" r:id="rId29"/>
    <p:sldId id="483" r:id="rId30"/>
    <p:sldId id="484" r:id="rId31"/>
    <p:sldId id="486" r:id="rId32"/>
    <p:sldId id="487" r:id="rId33"/>
    <p:sldId id="485" r:id="rId34"/>
    <p:sldId id="416" r:id="rId35"/>
    <p:sldId id="281" r:id="rId36"/>
    <p:sldId id="286" r:id="rId37"/>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204"/>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4651" autoAdjust="0"/>
  </p:normalViewPr>
  <p:slideViewPr>
    <p:cSldViewPr snapToGrid="0">
      <p:cViewPr>
        <p:scale>
          <a:sx n="39" d="100"/>
          <a:sy n="39" d="100"/>
        </p:scale>
        <p:origin x="1532" y="64"/>
      </p:cViewPr>
      <p:guideLst/>
    </p:cSldViewPr>
  </p:slideViewPr>
  <p:notesTextViewPr>
    <p:cViewPr>
      <p:scale>
        <a:sx n="1" d="1"/>
        <a:sy n="1" d="1"/>
      </p:scale>
      <p:origin x="0" y="0"/>
    </p:cViewPr>
  </p:notesTextViewPr>
  <p:sorterViewPr>
    <p:cViewPr>
      <p:scale>
        <a:sx n="66" d="100"/>
        <a:sy n="66" d="100"/>
      </p:scale>
      <p:origin x="0" y="-54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mast-AD01\thora.jonasdottir$\profile\Documents\Privat\FBSR\BHSI\RAnns&#243;kn%20accidents%20and%20incidens%20SAR%20dog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mast-AD01\thora.jonasdottir$\profile\Documents\Privat\FBSR\BHSI\RAnns&#243;kn%20accidents%20and%20incidens%20SAR%20dog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mast-AD01\thora.jonasdottir$\profile\Documents\Privat\FBSR\BHSI\RAnns&#243;kn%20accidents%20and%20incidens%20SAR%20dog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mast-AD01\thora.jonasdottir$\profile\Documents\Privat\FBSR\BHSI\RAnns&#243;kn%20accidents%20and%20incidens%20SAR%20dog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mast-AD01\thora.jonasdottir$\profile\Documents\Privat\FBSR\BHSI\RAnns&#243;kn%20accidents%20and%20incidens%20SAR%20dog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mast-AD01\thora.jonasdottir$\profile\Documents\Privat\FBSR\BHSI\RAnns&#243;kn%20accidents%20and%20incidens%20SAR%20dog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mast-AD01\thora.jonasdottir$\profile\Documents\Privat\FBSR\BHSI\RAnns&#243;kn%20accidents%20and%20incidens%20SAR%20dog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mast-AD01\thora.jonasdottir$\profile\Documents\Privat\FBSR\BHSI\RAnns&#243;kn%20accidents%20and%20incidens%20SAR%20do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Sheet1!$A$5:$A$16</c:f>
              <c:strCache>
                <c:ptCount val="12"/>
                <c:pt idx="0">
                  <c:v>Canada</c:v>
                </c:pt>
                <c:pt idx="1">
                  <c:v>Iceland</c:v>
                </c:pt>
                <c:pt idx="2">
                  <c:v>Ireland</c:v>
                </c:pt>
                <c:pt idx="3">
                  <c:v>Norway</c:v>
                </c:pt>
                <c:pt idx="4">
                  <c:v>Slovakia</c:v>
                </c:pt>
                <c:pt idx="5">
                  <c:v>Slovenia</c:v>
                </c:pt>
                <c:pt idx="6">
                  <c:v>Sweden</c:v>
                </c:pt>
                <c:pt idx="7">
                  <c:v>Switzerland</c:v>
                </c:pt>
                <c:pt idx="8">
                  <c:v>UK</c:v>
                </c:pt>
                <c:pt idx="9">
                  <c:v>USA</c:v>
                </c:pt>
                <c:pt idx="10">
                  <c:v>Multiple</c:v>
                </c:pt>
                <c:pt idx="11">
                  <c:v>Unknown</c:v>
                </c:pt>
              </c:strCache>
            </c:strRef>
          </c:cat>
          <c:val>
            <c:numRef>
              <c:f>Sheet1!$B$5:$B$16</c:f>
              <c:numCache>
                <c:formatCode>General</c:formatCode>
                <c:ptCount val="12"/>
                <c:pt idx="0">
                  <c:v>1</c:v>
                </c:pt>
                <c:pt idx="1">
                  <c:v>20</c:v>
                </c:pt>
                <c:pt idx="2">
                  <c:v>1</c:v>
                </c:pt>
                <c:pt idx="3">
                  <c:v>105</c:v>
                </c:pt>
                <c:pt idx="4">
                  <c:v>2</c:v>
                </c:pt>
                <c:pt idx="5">
                  <c:v>1</c:v>
                </c:pt>
                <c:pt idx="6">
                  <c:v>61</c:v>
                </c:pt>
                <c:pt idx="7">
                  <c:v>2</c:v>
                </c:pt>
                <c:pt idx="8">
                  <c:v>10</c:v>
                </c:pt>
                <c:pt idx="9">
                  <c:v>5</c:v>
                </c:pt>
                <c:pt idx="10">
                  <c:v>6</c:v>
                </c:pt>
                <c:pt idx="11">
                  <c:v>1</c:v>
                </c:pt>
              </c:numCache>
            </c:numRef>
          </c:val>
          <c:extLst>
            <c:ext xmlns:c16="http://schemas.microsoft.com/office/drawing/2014/chart" uri="{C3380CC4-5D6E-409C-BE32-E72D297353CC}">
              <c16:uniqueId val="{00000000-73EE-4D87-9E7A-580D65B0BA3A}"/>
            </c:ext>
          </c:extLst>
        </c:ser>
        <c:dLbls>
          <c:showLegendKey val="0"/>
          <c:showVal val="1"/>
          <c:showCatName val="0"/>
          <c:showSerName val="0"/>
          <c:showPercent val="0"/>
          <c:showBubbleSize val="0"/>
        </c:dLbls>
        <c:gapWidth val="75"/>
        <c:shape val="box"/>
        <c:axId val="2013014384"/>
        <c:axId val="2013015632"/>
        <c:axId val="0"/>
      </c:bar3DChart>
      <c:catAx>
        <c:axId val="2013014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s-IS"/>
          </a:p>
        </c:txPr>
        <c:crossAx val="2013015632"/>
        <c:crosses val="autoZero"/>
        <c:auto val="1"/>
        <c:lblAlgn val="ctr"/>
        <c:lblOffset val="100"/>
        <c:noMultiLvlLbl val="0"/>
      </c:catAx>
      <c:valAx>
        <c:axId val="2013015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s-IS"/>
          </a:p>
        </c:txPr>
        <c:crossAx val="201301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800" b="1" i="0" u="none" strike="noStrike" kern="1200" spc="0" baseline="0">
              <a:solidFill>
                <a:srgbClr val="FC6204"/>
              </a:solidFill>
              <a:latin typeface="+mn-lt"/>
              <a:ea typeface="+mn-ea"/>
              <a:cs typeface="+mn-cs"/>
            </a:defRPr>
          </a:pPr>
          <a:endParaRPr lang="is-IS"/>
        </a:p>
      </c:txPr>
    </c:title>
    <c:autoTitleDeleted val="0"/>
    <c:plotArea>
      <c:layout/>
      <c:pieChart>
        <c:varyColors val="1"/>
        <c:ser>
          <c:idx val="0"/>
          <c:order val="0"/>
          <c:tx>
            <c:strRef>
              <c:f>Sheet1!$B$234</c:f>
              <c:strCache>
                <c:ptCount val="1"/>
                <c:pt idx="0">
                  <c:v>At call out</c:v>
                </c:pt>
              </c:strCache>
            </c:strRef>
          </c:tx>
          <c:spPr>
            <a:solidFill>
              <a:schemeClr val="accent6">
                <a:lumMod val="75000"/>
              </a:schemeClr>
            </a:solidFill>
          </c:spPr>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E53B-4BE1-A848-FE4546229FBC}"/>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E53B-4BE1-A848-FE4546229FBC}"/>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E53B-4BE1-A848-FE4546229FBC}"/>
              </c:ext>
            </c:extLst>
          </c:dPt>
          <c:dLbls>
            <c:dLbl>
              <c:idx val="0"/>
              <c:layout>
                <c:manualLayout>
                  <c:x val="-0.10411918150978854"/>
                  <c:y val="-0.25421003252943569"/>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fld id="{A6C9102F-74B0-475D-B8B3-216A8C3BC59F}" type="VALUE">
                      <a:rPr lang="en-US" sz="1800">
                        <a:solidFill>
                          <a:schemeClr val="tx1"/>
                        </a:solidFill>
                      </a:rPr>
                      <a:pPr>
                        <a:defRPr sz="1800">
                          <a:solidFill>
                            <a:schemeClr val="tx1"/>
                          </a:solidFill>
                        </a:defRPr>
                      </a:pPr>
                      <a:t>[VALUE]</a:t>
                    </a:fld>
                    <a:r>
                      <a:rPr lang="en-US" sz="1800">
                        <a:solidFill>
                          <a:schemeClr val="tx1"/>
                        </a:solidFill>
                      </a:rPr>
                      <a:t> (88%)</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is-I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53B-4BE1-A848-FE4546229FBC}"/>
                </c:ext>
              </c:extLst>
            </c:dLbl>
            <c:dLbl>
              <c:idx val="2"/>
              <c:layout>
                <c:manualLayout>
                  <c:x val="7.9265964246298268E-2"/>
                  <c:y val="0.11848705876662247"/>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fld id="{B6C8330E-761C-444F-8DE0-DBCA356B32BB}" type="VALUE">
                      <a:rPr lang="en-US" sz="1800">
                        <a:solidFill>
                          <a:schemeClr val="tx1"/>
                        </a:solidFill>
                      </a:rPr>
                      <a:pPr>
                        <a:defRPr sz="1800">
                          <a:solidFill>
                            <a:schemeClr val="tx1"/>
                          </a:solidFill>
                        </a:defRPr>
                      </a:pPr>
                      <a:t>[VALUE]</a:t>
                    </a:fld>
                    <a:r>
                      <a:rPr lang="en-US" sz="1800">
                        <a:solidFill>
                          <a:schemeClr val="tx1"/>
                        </a:solidFill>
                      </a:rPr>
                      <a:t> (12%)</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is-I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53B-4BE1-A848-FE4546229FB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s-I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Sheet1!$A$235:$A$237</c:f>
              <c:strCache>
                <c:ptCount val="3"/>
                <c:pt idx="0">
                  <c:v>yes</c:v>
                </c:pt>
                <c:pt idx="1">
                  <c:v>yes but in reduced capacity or changed work arena</c:v>
                </c:pt>
                <c:pt idx="2">
                  <c:v>No</c:v>
                </c:pt>
              </c:strCache>
            </c:strRef>
          </c:cat>
          <c:val>
            <c:numRef>
              <c:f>Sheet1!$B$235:$B$237</c:f>
              <c:numCache>
                <c:formatCode>General</c:formatCode>
                <c:ptCount val="3"/>
                <c:pt idx="0">
                  <c:v>30</c:v>
                </c:pt>
                <c:pt idx="1">
                  <c:v>0</c:v>
                </c:pt>
                <c:pt idx="2">
                  <c:v>4</c:v>
                </c:pt>
              </c:numCache>
            </c:numRef>
          </c:val>
          <c:extLst>
            <c:ext xmlns:c16="http://schemas.microsoft.com/office/drawing/2014/chart" uri="{C3380CC4-5D6E-409C-BE32-E72D297353CC}">
              <c16:uniqueId val="{00000006-E53B-4BE1-A848-FE4546229FB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Sheet1!$A$256</c:f>
              <c:strCache>
                <c:ptCount val="1"/>
                <c:pt idx="0">
                  <c:v>At training</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Sheet1!$B$255:$N$255</c:f>
              <c:strCache>
                <c:ptCount val="13"/>
                <c:pt idx="0">
                  <c:v>0-1day</c:v>
                </c:pt>
                <c:pt idx="1">
                  <c:v>1-1,5w</c:v>
                </c:pt>
                <c:pt idx="2">
                  <c:v>2w</c:v>
                </c:pt>
                <c:pt idx="3">
                  <c:v>3w</c:v>
                </c:pt>
                <c:pt idx="4">
                  <c:v>4w</c:v>
                </c:pt>
                <c:pt idx="5">
                  <c:v>5-6w</c:v>
                </c:pt>
                <c:pt idx="6">
                  <c:v>7-8w</c:v>
                </c:pt>
                <c:pt idx="7">
                  <c:v>12-15w</c:v>
                </c:pt>
                <c:pt idx="8">
                  <c:v>16-19w</c:v>
                </c:pt>
                <c:pt idx="9">
                  <c:v>20-23w</c:v>
                </c:pt>
                <c:pt idx="10">
                  <c:v>24-27w</c:v>
                </c:pt>
                <c:pt idx="11">
                  <c:v>34-36w</c:v>
                </c:pt>
                <c:pt idx="12">
                  <c:v>50w</c:v>
                </c:pt>
              </c:strCache>
            </c:strRef>
          </c:cat>
          <c:val>
            <c:numRef>
              <c:f>Sheet1!$B$256:$N$256</c:f>
              <c:numCache>
                <c:formatCode>General</c:formatCode>
                <c:ptCount val="13"/>
                <c:pt idx="0">
                  <c:v>17</c:v>
                </c:pt>
                <c:pt idx="1">
                  <c:v>18</c:v>
                </c:pt>
                <c:pt idx="2">
                  <c:v>39</c:v>
                </c:pt>
                <c:pt idx="3">
                  <c:v>21</c:v>
                </c:pt>
                <c:pt idx="4">
                  <c:v>14</c:v>
                </c:pt>
                <c:pt idx="5">
                  <c:v>12</c:v>
                </c:pt>
                <c:pt idx="6">
                  <c:v>5</c:v>
                </c:pt>
                <c:pt idx="7">
                  <c:v>3</c:v>
                </c:pt>
                <c:pt idx="8">
                  <c:v>2</c:v>
                </c:pt>
                <c:pt idx="9">
                  <c:v>2</c:v>
                </c:pt>
                <c:pt idx="10">
                  <c:v>6</c:v>
                </c:pt>
                <c:pt idx="11">
                  <c:v>2</c:v>
                </c:pt>
                <c:pt idx="12">
                  <c:v>1</c:v>
                </c:pt>
              </c:numCache>
            </c:numRef>
          </c:val>
          <c:extLst>
            <c:ext xmlns:c16="http://schemas.microsoft.com/office/drawing/2014/chart" uri="{C3380CC4-5D6E-409C-BE32-E72D297353CC}">
              <c16:uniqueId val="{00000000-5158-4B6E-B422-AD05FCEC2FBD}"/>
            </c:ext>
          </c:extLst>
        </c:ser>
        <c:ser>
          <c:idx val="1"/>
          <c:order val="1"/>
          <c:tx>
            <c:strRef>
              <c:f>Sheet1!$A$257</c:f>
              <c:strCache>
                <c:ptCount val="1"/>
                <c:pt idx="0">
                  <c:v>At call out</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Sheet1!$B$255:$N$255</c:f>
              <c:strCache>
                <c:ptCount val="13"/>
                <c:pt idx="0">
                  <c:v>0-1day</c:v>
                </c:pt>
                <c:pt idx="1">
                  <c:v>1-1,5w</c:v>
                </c:pt>
                <c:pt idx="2">
                  <c:v>2w</c:v>
                </c:pt>
                <c:pt idx="3">
                  <c:v>3w</c:v>
                </c:pt>
                <c:pt idx="4">
                  <c:v>4w</c:v>
                </c:pt>
                <c:pt idx="5">
                  <c:v>5-6w</c:v>
                </c:pt>
                <c:pt idx="6">
                  <c:v>7-8w</c:v>
                </c:pt>
                <c:pt idx="7">
                  <c:v>12-15w</c:v>
                </c:pt>
                <c:pt idx="8">
                  <c:v>16-19w</c:v>
                </c:pt>
                <c:pt idx="9">
                  <c:v>20-23w</c:v>
                </c:pt>
                <c:pt idx="10">
                  <c:v>24-27w</c:v>
                </c:pt>
                <c:pt idx="11">
                  <c:v>34-36w</c:v>
                </c:pt>
                <c:pt idx="12">
                  <c:v>50w</c:v>
                </c:pt>
              </c:strCache>
            </c:strRef>
          </c:cat>
          <c:val>
            <c:numRef>
              <c:f>Sheet1!$B$257:$N$257</c:f>
              <c:numCache>
                <c:formatCode>General</c:formatCode>
                <c:ptCount val="13"/>
                <c:pt idx="0">
                  <c:v>6</c:v>
                </c:pt>
                <c:pt idx="1">
                  <c:v>8</c:v>
                </c:pt>
                <c:pt idx="2">
                  <c:v>6</c:v>
                </c:pt>
                <c:pt idx="3">
                  <c:v>1</c:v>
                </c:pt>
                <c:pt idx="4">
                  <c:v>1</c:v>
                </c:pt>
                <c:pt idx="5">
                  <c:v>3</c:v>
                </c:pt>
                <c:pt idx="6">
                  <c:v>2</c:v>
                </c:pt>
                <c:pt idx="7">
                  <c:v>2</c:v>
                </c:pt>
                <c:pt idx="8">
                  <c:v>1</c:v>
                </c:pt>
                <c:pt idx="9">
                  <c:v>0</c:v>
                </c:pt>
                <c:pt idx="10">
                  <c:v>0</c:v>
                </c:pt>
                <c:pt idx="11">
                  <c:v>1</c:v>
                </c:pt>
                <c:pt idx="12">
                  <c:v>0</c:v>
                </c:pt>
              </c:numCache>
            </c:numRef>
          </c:val>
          <c:extLst>
            <c:ext xmlns:c16="http://schemas.microsoft.com/office/drawing/2014/chart" uri="{C3380CC4-5D6E-409C-BE32-E72D297353CC}">
              <c16:uniqueId val="{00000001-5158-4B6E-B422-AD05FCEC2FBD}"/>
            </c:ext>
          </c:extLst>
        </c:ser>
        <c:dLbls>
          <c:showLegendKey val="0"/>
          <c:showVal val="1"/>
          <c:showCatName val="0"/>
          <c:showSerName val="0"/>
          <c:showPercent val="0"/>
          <c:showBubbleSize val="0"/>
        </c:dLbls>
        <c:gapWidth val="150"/>
        <c:shape val="box"/>
        <c:axId val="1886840688"/>
        <c:axId val="1886842768"/>
        <c:axId val="0"/>
      </c:bar3DChart>
      <c:catAx>
        <c:axId val="1886840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s-IS"/>
          </a:p>
        </c:txPr>
        <c:crossAx val="1886842768"/>
        <c:crosses val="autoZero"/>
        <c:auto val="1"/>
        <c:lblAlgn val="ctr"/>
        <c:lblOffset val="100"/>
        <c:noMultiLvlLbl val="0"/>
      </c:catAx>
      <c:valAx>
        <c:axId val="188684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s-IS"/>
          </a:p>
        </c:txPr>
        <c:crossAx val="1886840688"/>
        <c:crosses val="autoZero"/>
        <c:crossBetween val="between"/>
      </c:valAx>
      <c:spPr>
        <a:noFill/>
        <a:ln>
          <a:noFill/>
        </a:ln>
        <a:effectLst/>
      </c:spPr>
    </c:plotArea>
    <c:legend>
      <c:legendPos val="b"/>
      <c:layout>
        <c:manualLayout>
          <c:xMode val="edge"/>
          <c:yMode val="edge"/>
          <c:x val="0.31399082602494854"/>
          <c:y val="0.15335593467483227"/>
          <c:w val="0.61205395108094574"/>
          <c:h val="7.588584653222921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Sheet1!$K$43</c:f>
              <c:strCache>
                <c:ptCount val="1"/>
                <c:pt idx="0">
                  <c:v>At training</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Sheet1!$L$42:$R$42</c:f>
              <c:strCache>
                <c:ptCount val="7"/>
                <c:pt idx="0">
                  <c:v>HRD</c:v>
                </c:pt>
                <c:pt idx="1">
                  <c:v>Water</c:v>
                </c:pt>
                <c:pt idx="2">
                  <c:v>Avalanche</c:v>
                </c:pt>
                <c:pt idx="3">
                  <c:v>Terrestrial</c:v>
                </c:pt>
                <c:pt idx="4">
                  <c:v>Mantrailing/tracking</c:v>
                </c:pt>
                <c:pt idx="5">
                  <c:v>Disaster</c:v>
                </c:pt>
                <c:pt idx="6">
                  <c:v>Not categorised</c:v>
                </c:pt>
              </c:strCache>
            </c:strRef>
          </c:cat>
          <c:val>
            <c:numRef>
              <c:f>Sheet1!$L$43:$R$43</c:f>
              <c:numCache>
                <c:formatCode>General</c:formatCode>
                <c:ptCount val="7"/>
                <c:pt idx="0">
                  <c:v>1</c:v>
                </c:pt>
                <c:pt idx="1">
                  <c:v>1</c:v>
                </c:pt>
                <c:pt idx="2">
                  <c:v>25</c:v>
                </c:pt>
                <c:pt idx="3">
                  <c:v>115</c:v>
                </c:pt>
                <c:pt idx="4">
                  <c:v>14</c:v>
                </c:pt>
                <c:pt idx="5">
                  <c:v>26</c:v>
                </c:pt>
                <c:pt idx="6">
                  <c:v>24</c:v>
                </c:pt>
              </c:numCache>
            </c:numRef>
          </c:val>
          <c:extLst>
            <c:ext xmlns:c16="http://schemas.microsoft.com/office/drawing/2014/chart" uri="{C3380CC4-5D6E-409C-BE32-E72D297353CC}">
              <c16:uniqueId val="{00000000-FDC2-49A2-AA93-995DF39F9FD2}"/>
            </c:ext>
          </c:extLst>
        </c:ser>
        <c:ser>
          <c:idx val="1"/>
          <c:order val="1"/>
          <c:tx>
            <c:strRef>
              <c:f>Sheet1!$K$44</c:f>
              <c:strCache>
                <c:ptCount val="1"/>
                <c:pt idx="0">
                  <c:v>At call out</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Sheet1!$L$42:$R$42</c:f>
              <c:strCache>
                <c:ptCount val="7"/>
                <c:pt idx="0">
                  <c:v>HRD</c:v>
                </c:pt>
                <c:pt idx="1">
                  <c:v>Water</c:v>
                </c:pt>
                <c:pt idx="2">
                  <c:v>Avalanche</c:v>
                </c:pt>
                <c:pt idx="3">
                  <c:v>Terrestrial</c:v>
                </c:pt>
                <c:pt idx="4">
                  <c:v>Mantrailing/tracking</c:v>
                </c:pt>
                <c:pt idx="5">
                  <c:v>Disaster</c:v>
                </c:pt>
                <c:pt idx="6">
                  <c:v>Not categorised</c:v>
                </c:pt>
              </c:strCache>
            </c:strRef>
          </c:cat>
          <c:val>
            <c:numRef>
              <c:f>Sheet1!$L$44:$R$44</c:f>
              <c:numCache>
                <c:formatCode>General</c:formatCode>
                <c:ptCount val="7"/>
                <c:pt idx="0">
                  <c:v>0</c:v>
                </c:pt>
                <c:pt idx="1">
                  <c:v>1</c:v>
                </c:pt>
                <c:pt idx="2">
                  <c:v>7</c:v>
                </c:pt>
                <c:pt idx="3">
                  <c:v>34</c:v>
                </c:pt>
                <c:pt idx="4">
                  <c:v>0</c:v>
                </c:pt>
                <c:pt idx="5">
                  <c:v>5</c:v>
                </c:pt>
                <c:pt idx="6">
                  <c:v>1</c:v>
                </c:pt>
              </c:numCache>
            </c:numRef>
          </c:val>
          <c:extLst>
            <c:ext xmlns:c16="http://schemas.microsoft.com/office/drawing/2014/chart" uri="{C3380CC4-5D6E-409C-BE32-E72D297353CC}">
              <c16:uniqueId val="{00000001-FDC2-49A2-AA93-995DF39F9FD2}"/>
            </c:ext>
          </c:extLst>
        </c:ser>
        <c:dLbls>
          <c:showLegendKey val="0"/>
          <c:showVal val="1"/>
          <c:showCatName val="0"/>
          <c:showSerName val="0"/>
          <c:showPercent val="0"/>
          <c:showBubbleSize val="0"/>
        </c:dLbls>
        <c:gapWidth val="150"/>
        <c:shape val="box"/>
        <c:axId val="1893413952"/>
        <c:axId val="1893416448"/>
        <c:axId val="0"/>
      </c:bar3DChart>
      <c:catAx>
        <c:axId val="1893413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s-IS"/>
          </a:p>
        </c:txPr>
        <c:crossAx val="1893416448"/>
        <c:crosses val="autoZero"/>
        <c:auto val="1"/>
        <c:lblAlgn val="ctr"/>
        <c:lblOffset val="100"/>
        <c:noMultiLvlLbl val="0"/>
      </c:catAx>
      <c:valAx>
        <c:axId val="189341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s-IS"/>
          </a:p>
        </c:txPr>
        <c:crossAx val="1893413952"/>
        <c:crosses val="autoZero"/>
        <c:crossBetween val="between"/>
      </c:valAx>
      <c:spPr>
        <a:noFill/>
        <a:ln>
          <a:noFill/>
        </a:ln>
        <a:effectLst/>
      </c:spPr>
    </c:plotArea>
    <c:legend>
      <c:legendPos val="t"/>
      <c:layout>
        <c:manualLayout>
          <c:xMode val="edge"/>
          <c:yMode val="edge"/>
          <c:x val="0.3087463401003871"/>
          <c:y val="3.9109112885220912E-2"/>
          <c:w val="0.38250717172257126"/>
          <c:h val="7.077253695624199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sz="2000" b="1" dirty="0">
                <a:solidFill>
                  <a:srgbClr val="3366CC"/>
                </a:solidFill>
              </a:rPr>
              <a:t>At training</a:t>
            </a:r>
          </a:p>
        </c:rich>
      </c:tx>
      <c:layout>
        <c:manualLayout>
          <c:xMode val="edge"/>
          <c:yMode val="edge"/>
          <c:x val="7.2465880966371091E-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s-IS"/>
        </a:p>
      </c:txPr>
    </c:title>
    <c:autoTitleDeleted val="0"/>
    <c:plotArea>
      <c:layout>
        <c:manualLayout>
          <c:layoutTarget val="inner"/>
          <c:xMode val="edge"/>
          <c:yMode val="edge"/>
          <c:x val="0.15184826440445801"/>
          <c:y val="0.15006962671332749"/>
          <c:w val="0.74833600039877946"/>
          <c:h val="0.79900444736074661"/>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60D3-443B-8DA9-B629F68BEEFF}"/>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0D3-443B-8DA9-B629F68BEEFF}"/>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s-I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Sheet1!$B$160:$B$161</c:f>
              <c:strCache>
                <c:ptCount val="2"/>
                <c:pt idx="0">
                  <c:v>yes</c:v>
                </c:pt>
                <c:pt idx="1">
                  <c:v>No</c:v>
                </c:pt>
              </c:strCache>
            </c:strRef>
          </c:cat>
          <c:val>
            <c:numRef>
              <c:f>Sheet1!$C$160:$C$161</c:f>
              <c:numCache>
                <c:formatCode>General</c:formatCode>
                <c:ptCount val="2"/>
                <c:pt idx="0">
                  <c:v>88</c:v>
                </c:pt>
                <c:pt idx="1">
                  <c:v>127</c:v>
                </c:pt>
              </c:numCache>
            </c:numRef>
          </c:val>
          <c:extLst>
            <c:ext xmlns:c16="http://schemas.microsoft.com/office/drawing/2014/chart" uri="{C3380CC4-5D6E-409C-BE32-E72D297353CC}">
              <c16:uniqueId val="{00000004-60D3-443B-8DA9-B629F68BEEF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is-IS" sz="2000" b="1" dirty="0">
                <a:solidFill>
                  <a:srgbClr val="FC6204"/>
                </a:solidFill>
              </a:rPr>
              <a:t>At call out</a:t>
            </a:r>
          </a:p>
        </c:rich>
      </c:tx>
      <c:layout>
        <c:manualLayout>
          <c:xMode val="edge"/>
          <c:yMode val="edge"/>
          <c:x val="0.1859610476805002"/>
          <c:y val="2.50474535135885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is-IS"/>
        </a:p>
      </c:txPr>
    </c:title>
    <c:autoTitleDeleted val="0"/>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869E-483A-8811-D6019DAAA801}"/>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869E-483A-8811-D6019DAAA801}"/>
              </c:ext>
            </c:extLst>
          </c:dPt>
          <c:dLbls>
            <c:dLbl>
              <c:idx val="0"/>
              <c:layout>
                <c:manualLayout>
                  <c:x val="-0.11425315966769865"/>
                  <c:y val="0.179060586176727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69E-483A-8811-D6019DAAA8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s-I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Sheet1!$E$160:$E$161</c:f>
              <c:strCache>
                <c:ptCount val="2"/>
                <c:pt idx="0">
                  <c:v>yes</c:v>
                </c:pt>
                <c:pt idx="1">
                  <c:v>No</c:v>
                </c:pt>
              </c:strCache>
            </c:strRef>
          </c:cat>
          <c:val>
            <c:numRef>
              <c:f>Sheet1!$F$160:$F$161</c:f>
              <c:numCache>
                <c:formatCode>General</c:formatCode>
                <c:ptCount val="2"/>
                <c:pt idx="0">
                  <c:v>27</c:v>
                </c:pt>
                <c:pt idx="1">
                  <c:v>183</c:v>
                </c:pt>
              </c:numCache>
            </c:numRef>
          </c:val>
          <c:extLst>
            <c:ext xmlns:c16="http://schemas.microsoft.com/office/drawing/2014/chart" uri="{C3380CC4-5D6E-409C-BE32-E72D297353CC}">
              <c16:uniqueId val="{00000004-869E-483A-8811-D6019DAAA80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9117106281731513"/>
          <c:y val="1.3331218340258249E-2"/>
          <c:w val="0.3936841536642931"/>
          <c:h val="7.01686261631662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is-IS" sz="2800" b="1" dirty="0"/>
              <a:t>At training</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is-I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62-4BDA-89D2-6A655F78A4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62-4BDA-89D2-6A655F78A4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62-4BDA-89D2-6A655F78A4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62-4BDA-89D2-6A655F78A447}"/>
              </c:ext>
            </c:extLst>
          </c:dPt>
          <c:dLbls>
            <c:dLbl>
              <c:idx val="0"/>
              <c:layout>
                <c:manualLayout>
                  <c:x val="1.4010304396276744E-2"/>
                  <c:y val="0.14157489775779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A62-4BDA-89D2-6A655F78A447}"/>
                </c:ext>
              </c:extLst>
            </c:dLbl>
            <c:dLbl>
              <c:idx val="3"/>
              <c:layout>
                <c:manualLayout>
                  <c:x val="3.6296166011112282E-2"/>
                  <c:y val="0.1407128702094758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A62-4BDA-89D2-6A655F78A447}"/>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is-I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Sheet1!$A$103:$A$106</c:f>
              <c:strCache>
                <c:ptCount val="4"/>
                <c:pt idx="0">
                  <c:v>The dog died or had to be put down</c:v>
                </c:pt>
                <c:pt idx="1">
                  <c:v>The dog needed veterinary consultation</c:v>
                </c:pt>
                <c:pt idx="2">
                  <c:v>The injury was treated by the handler</c:v>
                </c:pt>
                <c:pt idx="3">
                  <c:v>The injury did not need any medical attention</c:v>
                </c:pt>
              </c:strCache>
            </c:strRef>
          </c:cat>
          <c:val>
            <c:numRef>
              <c:f>Sheet1!$B$103:$B$106</c:f>
              <c:numCache>
                <c:formatCode>General</c:formatCode>
                <c:ptCount val="4"/>
                <c:pt idx="0">
                  <c:v>2</c:v>
                </c:pt>
                <c:pt idx="1">
                  <c:v>103</c:v>
                </c:pt>
                <c:pt idx="2">
                  <c:v>34</c:v>
                </c:pt>
                <c:pt idx="3">
                  <c:v>10</c:v>
                </c:pt>
              </c:numCache>
            </c:numRef>
          </c:val>
          <c:extLst>
            <c:ext xmlns:c16="http://schemas.microsoft.com/office/drawing/2014/chart" uri="{C3380CC4-5D6E-409C-BE32-E72D297353CC}">
              <c16:uniqueId val="{00000008-9A62-4BDA-89D2-6A655F78A4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sz="2800" b="1" dirty="0"/>
              <a:t>At call out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s-I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EF-4923-9C92-A0AF620B31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EF-4923-9C92-A0AF620B31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EF-4923-9C92-A0AF620B317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EF-4923-9C92-A0AF620B3175}"/>
              </c:ext>
            </c:extLst>
          </c:dPt>
          <c:dLbls>
            <c:dLbl>
              <c:idx val="0"/>
              <c:layout>
                <c:manualLayout>
                  <c:x val="-3.796862095193E-3"/>
                  <c:y val="0.120532994723422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EEF-4923-9C92-A0AF620B3175}"/>
                </c:ext>
              </c:extLst>
            </c:dLbl>
            <c:dLbl>
              <c:idx val="3"/>
              <c:layout>
                <c:manualLayout>
                  <c:x val="0.10250643241912023"/>
                  <c:y val="0.1436901734010626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EEF-4923-9C92-A0AF620B3175}"/>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is-I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Sheet1!$A$119:$A$122</c:f>
              <c:strCache>
                <c:ptCount val="4"/>
                <c:pt idx="0">
                  <c:v>The dog died or had to be put down</c:v>
                </c:pt>
                <c:pt idx="1">
                  <c:v>The dog needed veterinary consultation</c:v>
                </c:pt>
                <c:pt idx="2">
                  <c:v>The injury was treated by the handler</c:v>
                </c:pt>
                <c:pt idx="3">
                  <c:v>The injury did not need any medical attention</c:v>
                </c:pt>
              </c:strCache>
            </c:strRef>
          </c:cat>
          <c:val>
            <c:numRef>
              <c:f>Sheet1!$B$119:$B$122</c:f>
              <c:numCache>
                <c:formatCode>General</c:formatCode>
                <c:ptCount val="4"/>
                <c:pt idx="0">
                  <c:v>1</c:v>
                </c:pt>
                <c:pt idx="1">
                  <c:v>21</c:v>
                </c:pt>
                <c:pt idx="2">
                  <c:v>8</c:v>
                </c:pt>
                <c:pt idx="3">
                  <c:v>4</c:v>
                </c:pt>
              </c:numCache>
            </c:numRef>
          </c:val>
          <c:extLst>
            <c:ext xmlns:c16="http://schemas.microsoft.com/office/drawing/2014/chart" uri="{C3380CC4-5D6E-409C-BE32-E72D297353CC}">
              <c16:uniqueId val="{00000008-7EEF-4923-9C92-A0AF620B317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Sheet1!$B$141</c:f>
              <c:strCache>
                <c:ptCount val="1"/>
                <c:pt idx="0">
                  <c:v>At training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Sheet1!$A$142:$A$151</c:f>
              <c:strCache>
                <c:ptCount val="10"/>
                <c:pt idx="0">
                  <c:v>Skin</c:v>
                </c:pt>
                <c:pt idx="1">
                  <c:v>Paw(s)</c:v>
                </c:pt>
                <c:pt idx="2">
                  <c:v>Tendons</c:v>
                </c:pt>
                <c:pt idx="3">
                  <c:v>Bones or joints in extremities</c:v>
                </c:pt>
                <c:pt idx="4">
                  <c:v>Thorax/lungs</c:v>
                </c:pt>
                <c:pt idx="5">
                  <c:v>Spine (cervical, thoracal, lumbar)</c:v>
                </c:pt>
                <c:pt idx="6">
                  <c:v>Hip/pelvis</c:v>
                </c:pt>
                <c:pt idx="7">
                  <c:v>Head</c:v>
                </c:pt>
                <c:pt idx="8">
                  <c:v>Abdomen</c:v>
                </c:pt>
                <c:pt idx="9">
                  <c:v>Nerve(s)</c:v>
                </c:pt>
              </c:strCache>
            </c:strRef>
          </c:cat>
          <c:val>
            <c:numRef>
              <c:f>Sheet1!$B$142:$B$151</c:f>
              <c:numCache>
                <c:formatCode>General</c:formatCode>
                <c:ptCount val="10"/>
                <c:pt idx="0">
                  <c:v>27</c:v>
                </c:pt>
                <c:pt idx="1">
                  <c:v>69</c:v>
                </c:pt>
                <c:pt idx="2">
                  <c:v>13</c:v>
                </c:pt>
                <c:pt idx="3">
                  <c:v>40</c:v>
                </c:pt>
                <c:pt idx="4">
                  <c:v>2</c:v>
                </c:pt>
                <c:pt idx="5">
                  <c:v>11</c:v>
                </c:pt>
                <c:pt idx="6">
                  <c:v>10</c:v>
                </c:pt>
                <c:pt idx="7">
                  <c:v>17</c:v>
                </c:pt>
                <c:pt idx="8">
                  <c:v>4</c:v>
                </c:pt>
                <c:pt idx="9">
                  <c:v>10</c:v>
                </c:pt>
              </c:numCache>
            </c:numRef>
          </c:val>
          <c:extLst>
            <c:ext xmlns:c16="http://schemas.microsoft.com/office/drawing/2014/chart" uri="{C3380CC4-5D6E-409C-BE32-E72D297353CC}">
              <c16:uniqueId val="{00000000-F256-4C6F-BB34-4EC749D7422F}"/>
            </c:ext>
          </c:extLst>
        </c:ser>
        <c:ser>
          <c:idx val="1"/>
          <c:order val="1"/>
          <c:tx>
            <c:strRef>
              <c:f>Sheet1!$C$141</c:f>
              <c:strCache>
                <c:ptCount val="1"/>
                <c:pt idx="0">
                  <c:v>At call out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Sheet1!$A$142:$A$151</c:f>
              <c:strCache>
                <c:ptCount val="10"/>
                <c:pt idx="0">
                  <c:v>Skin</c:v>
                </c:pt>
                <c:pt idx="1">
                  <c:v>Paw(s)</c:v>
                </c:pt>
                <c:pt idx="2">
                  <c:v>Tendons</c:v>
                </c:pt>
                <c:pt idx="3">
                  <c:v>Bones or joints in extremities</c:v>
                </c:pt>
                <c:pt idx="4">
                  <c:v>Thorax/lungs</c:v>
                </c:pt>
                <c:pt idx="5">
                  <c:v>Spine (cervical, thoracal, lumbar)</c:v>
                </c:pt>
                <c:pt idx="6">
                  <c:v>Hip/pelvis</c:v>
                </c:pt>
                <c:pt idx="7">
                  <c:v>Head</c:v>
                </c:pt>
                <c:pt idx="8">
                  <c:v>Abdomen</c:v>
                </c:pt>
                <c:pt idx="9">
                  <c:v>Nerve(s)</c:v>
                </c:pt>
              </c:strCache>
            </c:strRef>
          </c:cat>
          <c:val>
            <c:numRef>
              <c:f>Sheet1!$C$142:$C$151</c:f>
              <c:numCache>
                <c:formatCode>General</c:formatCode>
                <c:ptCount val="10"/>
                <c:pt idx="0">
                  <c:v>8</c:v>
                </c:pt>
                <c:pt idx="1">
                  <c:v>9</c:v>
                </c:pt>
                <c:pt idx="2">
                  <c:v>4</c:v>
                </c:pt>
                <c:pt idx="3">
                  <c:v>12</c:v>
                </c:pt>
                <c:pt idx="4">
                  <c:v>3</c:v>
                </c:pt>
                <c:pt idx="5">
                  <c:v>3</c:v>
                </c:pt>
                <c:pt idx="6">
                  <c:v>1</c:v>
                </c:pt>
                <c:pt idx="7">
                  <c:v>5</c:v>
                </c:pt>
                <c:pt idx="8">
                  <c:v>3</c:v>
                </c:pt>
                <c:pt idx="9">
                  <c:v>2</c:v>
                </c:pt>
              </c:numCache>
            </c:numRef>
          </c:val>
          <c:extLst>
            <c:ext xmlns:c16="http://schemas.microsoft.com/office/drawing/2014/chart" uri="{C3380CC4-5D6E-409C-BE32-E72D297353CC}">
              <c16:uniqueId val="{00000001-F256-4C6F-BB34-4EC749D7422F}"/>
            </c:ext>
          </c:extLst>
        </c:ser>
        <c:dLbls>
          <c:showLegendKey val="0"/>
          <c:showVal val="1"/>
          <c:showCatName val="0"/>
          <c:showSerName val="0"/>
          <c:showPercent val="0"/>
          <c:showBubbleSize val="0"/>
        </c:dLbls>
        <c:gapWidth val="150"/>
        <c:shape val="box"/>
        <c:axId val="1893421440"/>
        <c:axId val="1893425184"/>
        <c:axId val="0"/>
      </c:bar3DChart>
      <c:catAx>
        <c:axId val="18934214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is-IS"/>
          </a:p>
        </c:txPr>
        <c:crossAx val="1893425184"/>
        <c:crosses val="autoZero"/>
        <c:auto val="1"/>
        <c:lblAlgn val="ctr"/>
        <c:lblOffset val="100"/>
        <c:noMultiLvlLbl val="0"/>
      </c:catAx>
      <c:valAx>
        <c:axId val="18934251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is-IS"/>
          </a:p>
        </c:txPr>
        <c:crossAx val="1893421440"/>
        <c:crosses val="autoZero"/>
        <c:crossBetween val="between"/>
      </c:valAx>
      <c:spPr>
        <a:noFill/>
        <a:ln>
          <a:noFill/>
        </a:ln>
        <a:effectLst/>
      </c:spPr>
    </c:plotArea>
    <c:legend>
      <c:legendPos val="b"/>
      <c:layout>
        <c:manualLayout>
          <c:xMode val="edge"/>
          <c:yMode val="edge"/>
          <c:x val="0.28744938558429928"/>
          <c:y val="2.7105450094044158E-2"/>
          <c:w val="0.54661158182162195"/>
          <c:h val="7.8125546806649182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95005173783342E-2"/>
          <c:y val="2.5150017966870386E-2"/>
          <c:w val="0.90675155714363842"/>
          <c:h val="0.72247936330308127"/>
        </c:manualLayout>
      </c:layout>
      <c:bar3DChart>
        <c:barDir val="col"/>
        <c:grouping val="clustered"/>
        <c:varyColors val="0"/>
        <c:ser>
          <c:idx val="0"/>
          <c:order val="0"/>
          <c:tx>
            <c:strRef>
              <c:f>Sheet1!$B$193</c:f>
              <c:strCache>
                <c:ptCount val="1"/>
                <c:pt idx="0">
                  <c:v>At training</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Sheet1!$A$194:$A$203</c:f>
              <c:strCache>
                <c:ptCount val="10"/>
                <c:pt idx="0">
                  <c:v>Deformitie(s)/fracture(s)</c:v>
                </c:pt>
                <c:pt idx="1">
                  <c:v>Contusion(s) (bruises)</c:v>
                </c:pt>
                <c:pt idx="2">
                  <c:v>Abrasion(s) (scraped skin)</c:v>
                </c:pt>
                <c:pt idx="3">
                  <c:v>Puncture/penetration(s)</c:v>
                </c:pt>
                <c:pt idx="4">
                  <c:v>Burn(s)</c:v>
                </c:pt>
                <c:pt idx="5">
                  <c:v>Laceration(s) (cuts)</c:v>
                </c:pt>
                <c:pt idx="6">
                  <c:v>Swelling(s)</c:v>
                </c:pt>
                <c:pt idx="7">
                  <c:v>Tenderness</c:v>
                </c:pt>
                <c:pt idx="8">
                  <c:v>Poisoning(s)</c:v>
                </c:pt>
                <c:pt idx="9">
                  <c:v>Infection(s)</c:v>
                </c:pt>
              </c:strCache>
            </c:strRef>
          </c:cat>
          <c:val>
            <c:numRef>
              <c:f>Sheet1!$B$194:$B$203</c:f>
              <c:numCache>
                <c:formatCode>General</c:formatCode>
                <c:ptCount val="10"/>
                <c:pt idx="0">
                  <c:v>24</c:v>
                </c:pt>
                <c:pt idx="1">
                  <c:v>28</c:v>
                </c:pt>
                <c:pt idx="2">
                  <c:v>34</c:v>
                </c:pt>
                <c:pt idx="3">
                  <c:v>31</c:v>
                </c:pt>
                <c:pt idx="4">
                  <c:v>0</c:v>
                </c:pt>
                <c:pt idx="5">
                  <c:v>48</c:v>
                </c:pt>
                <c:pt idx="6">
                  <c:v>31</c:v>
                </c:pt>
                <c:pt idx="7">
                  <c:v>37</c:v>
                </c:pt>
                <c:pt idx="8">
                  <c:v>3</c:v>
                </c:pt>
                <c:pt idx="9">
                  <c:v>8</c:v>
                </c:pt>
              </c:numCache>
            </c:numRef>
          </c:val>
          <c:extLst>
            <c:ext xmlns:c16="http://schemas.microsoft.com/office/drawing/2014/chart" uri="{C3380CC4-5D6E-409C-BE32-E72D297353CC}">
              <c16:uniqueId val="{00000000-C8BD-480E-AB9B-F2293CC582D9}"/>
            </c:ext>
          </c:extLst>
        </c:ser>
        <c:ser>
          <c:idx val="1"/>
          <c:order val="1"/>
          <c:tx>
            <c:strRef>
              <c:f>Sheet1!$C$193</c:f>
              <c:strCache>
                <c:ptCount val="1"/>
                <c:pt idx="0">
                  <c:v>At call out</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Sheet1!$A$194:$A$203</c:f>
              <c:strCache>
                <c:ptCount val="10"/>
                <c:pt idx="0">
                  <c:v>Deformitie(s)/fracture(s)</c:v>
                </c:pt>
                <c:pt idx="1">
                  <c:v>Contusion(s) (bruises)</c:v>
                </c:pt>
                <c:pt idx="2">
                  <c:v>Abrasion(s) (scraped skin)</c:v>
                </c:pt>
                <c:pt idx="3">
                  <c:v>Puncture/penetration(s)</c:v>
                </c:pt>
                <c:pt idx="4">
                  <c:v>Burn(s)</c:v>
                </c:pt>
                <c:pt idx="5">
                  <c:v>Laceration(s) (cuts)</c:v>
                </c:pt>
                <c:pt idx="6">
                  <c:v>Swelling(s)</c:v>
                </c:pt>
                <c:pt idx="7">
                  <c:v>Tenderness</c:v>
                </c:pt>
                <c:pt idx="8">
                  <c:v>Poisoning(s)</c:v>
                </c:pt>
                <c:pt idx="9">
                  <c:v>Infection(s)</c:v>
                </c:pt>
              </c:strCache>
            </c:strRef>
          </c:cat>
          <c:val>
            <c:numRef>
              <c:f>Sheet1!$C$194:$C$203</c:f>
              <c:numCache>
                <c:formatCode>General</c:formatCode>
                <c:ptCount val="10"/>
                <c:pt idx="0">
                  <c:v>8</c:v>
                </c:pt>
                <c:pt idx="1">
                  <c:v>6</c:v>
                </c:pt>
                <c:pt idx="2">
                  <c:v>6</c:v>
                </c:pt>
                <c:pt idx="3">
                  <c:v>6</c:v>
                </c:pt>
                <c:pt idx="4">
                  <c:v>0</c:v>
                </c:pt>
                <c:pt idx="5">
                  <c:v>9</c:v>
                </c:pt>
                <c:pt idx="6">
                  <c:v>6</c:v>
                </c:pt>
                <c:pt idx="7">
                  <c:v>13</c:v>
                </c:pt>
                <c:pt idx="8">
                  <c:v>1</c:v>
                </c:pt>
                <c:pt idx="9">
                  <c:v>2</c:v>
                </c:pt>
              </c:numCache>
            </c:numRef>
          </c:val>
          <c:extLst>
            <c:ext xmlns:c16="http://schemas.microsoft.com/office/drawing/2014/chart" uri="{C3380CC4-5D6E-409C-BE32-E72D297353CC}">
              <c16:uniqueId val="{00000001-C8BD-480E-AB9B-F2293CC582D9}"/>
            </c:ext>
          </c:extLst>
        </c:ser>
        <c:dLbls>
          <c:showLegendKey val="0"/>
          <c:showVal val="1"/>
          <c:showCatName val="0"/>
          <c:showSerName val="0"/>
          <c:showPercent val="0"/>
          <c:showBubbleSize val="0"/>
        </c:dLbls>
        <c:gapWidth val="150"/>
        <c:shape val="box"/>
        <c:axId val="282952256"/>
        <c:axId val="282958496"/>
        <c:axId val="0"/>
      </c:bar3DChart>
      <c:catAx>
        <c:axId val="282952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s-IS"/>
          </a:p>
        </c:txPr>
        <c:crossAx val="282958496"/>
        <c:crosses val="autoZero"/>
        <c:auto val="1"/>
        <c:lblAlgn val="ctr"/>
        <c:lblOffset val="100"/>
        <c:noMultiLvlLbl val="0"/>
      </c:catAx>
      <c:valAx>
        <c:axId val="28295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s-IS"/>
          </a:p>
        </c:txPr>
        <c:crossAx val="282952256"/>
        <c:crosses val="autoZero"/>
        <c:crossBetween val="between"/>
      </c:valAx>
      <c:spPr>
        <a:noFill/>
        <a:ln>
          <a:noFill/>
        </a:ln>
        <a:effectLst/>
      </c:spPr>
    </c:plotArea>
    <c:legend>
      <c:legendPos val="b"/>
      <c:layout>
        <c:manualLayout>
          <c:xMode val="edge"/>
          <c:yMode val="edge"/>
          <c:x val="9.0603587939295321E-2"/>
          <c:y val="4.1219743764682286E-2"/>
          <c:w val="0.46720236929378117"/>
          <c:h val="7.584556429433285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dirty="0">
                <a:solidFill>
                  <a:srgbClr val="3366CC"/>
                </a:solidFill>
              </a:rPr>
              <a:t>At training</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is-IS"/>
        </a:p>
      </c:txPr>
    </c:title>
    <c:autoTitleDeleted val="0"/>
    <c:plotArea>
      <c:layout/>
      <c:pieChart>
        <c:varyColors val="1"/>
        <c:ser>
          <c:idx val="0"/>
          <c:order val="0"/>
          <c:tx>
            <c:strRef>
              <c:f>Sheet1!$B$214</c:f>
              <c:strCache>
                <c:ptCount val="1"/>
                <c:pt idx="0">
                  <c:v>At training</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0E45-4441-9278-CE01708B1C3B}"/>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0E45-4441-9278-CE01708B1C3B}"/>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0E45-4441-9278-CE01708B1C3B}"/>
              </c:ext>
            </c:extLst>
          </c:dPt>
          <c:dLbls>
            <c:dLbl>
              <c:idx val="0"/>
              <c:layout>
                <c:manualLayout>
                  <c:x val="-8.222440944881889E-3"/>
                  <c:y val="-0.22913713910761155"/>
                </c:manualLayout>
              </c:layout>
              <c:tx>
                <c:rich>
                  <a:bodyPr/>
                  <a:lstStyle/>
                  <a:p>
                    <a:fld id="{90F07B43-37C3-474F-9C4E-DE73F4747ACF}" type="VALUE">
                      <a:rPr lang="en-US"/>
                      <a:pPr/>
                      <a:t>[VALUE]</a:t>
                    </a:fld>
                    <a:r>
                      <a:rPr lang="en-US"/>
                      <a:t> (94%)</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E45-4441-9278-CE01708B1C3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is-I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Sheet1!$A$215:$A$217</c:f>
              <c:strCache>
                <c:ptCount val="3"/>
                <c:pt idx="0">
                  <c:v>yes</c:v>
                </c:pt>
                <c:pt idx="1">
                  <c:v>yes but in reduced capacity or changed work arena</c:v>
                </c:pt>
                <c:pt idx="2">
                  <c:v>No</c:v>
                </c:pt>
              </c:strCache>
            </c:strRef>
          </c:cat>
          <c:val>
            <c:numRef>
              <c:f>Sheet1!$B$215:$B$217</c:f>
              <c:numCache>
                <c:formatCode>General</c:formatCode>
                <c:ptCount val="3"/>
                <c:pt idx="0">
                  <c:v>139</c:v>
                </c:pt>
                <c:pt idx="1">
                  <c:v>4</c:v>
                </c:pt>
                <c:pt idx="2">
                  <c:v>5</c:v>
                </c:pt>
              </c:numCache>
            </c:numRef>
          </c:val>
          <c:extLst>
            <c:ext xmlns:c16="http://schemas.microsoft.com/office/drawing/2014/chart" uri="{C3380CC4-5D6E-409C-BE32-E72D297353CC}">
              <c16:uniqueId val="{00000006-0E45-4441-9278-CE01708B1C3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s-I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F7B04-3D80-4D61-BF25-415CBFC6AF3F}" type="datetimeFigureOut">
              <a:rPr lang="is-IS" smtClean="0"/>
              <a:t>8.10.2022</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39045-0C5E-4814-A116-ED9D74F1F044}" type="slidenum">
              <a:rPr lang="is-IS" smtClean="0"/>
              <a:t>‹#›</a:t>
            </a:fld>
            <a:endParaRPr lang="is-IS"/>
          </a:p>
        </p:txBody>
      </p:sp>
    </p:spTree>
    <p:extLst>
      <p:ext uri="{BB962C8B-B14F-4D97-AF65-F5344CB8AC3E}">
        <p14:creationId xmlns:p14="http://schemas.microsoft.com/office/powerpoint/2010/main" val="3141076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a:t>
            </a:fld>
            <a:endParaRPr lang="is-IS"/>
          </a:p>
        </p:txBody>
      </p:sp>
    </p:spTree>
    <p:extLst>
      <p:ext uri="{BB962C8B-B14F-4D97-AF65-F5344CB8AC3E}">
        <p14:creationId xmlns:p14="http://schemas.microsoft.com/office/powerpoint/2010/main" val="2836684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800" dirty="0">
                <a:effectLst/>
                <a:latin typeface="Calibri" panose="020F0502020204030204" pitchFamily="34" charset="0"/>
                <a:ea typeface="Calibri" panose="020F0502020204030204" pitchFamily="34" charset="0"/>
                <a:cs typeface="Times New Roman" panose="02020603050405020304" pitchFamily="18" charset="0"/>
              </a:rPr>
              <a:t>There are limited data in the veterinary literature on the causes of loss and early retirement of working dogs, and targeted research is required to better determine factors that affect their incidence</a:t>
            </a:r>
          </a:p>
          <a:p>
            <a:endParaRPr lang="is-IS" dirty="0"/>
          </a:p>
          <a:p>
            <a:r>
              <a:rPr lang="is-IS" sz="1800" dirty="0">
                <a:solidFill>
                  <a:srgbClr val="212121"/>
                </a:solidFill>
                <a:effectLst/>
                <a:latin typeface="Segoe UI" panose="020B0502040204020203" pitchFamily="34" charset="0"/>
                <a:ea typeface="Times New Roman" panose="02020603050405020304" pitchFamily="18" charset="0"/>
              </a:rPr>
              <a:t>Approximately </a:t>
            </a:r>
            <a:r>
              <a:rPr lang="is-IS" sz="1800" dirty="0">
                <a:solidFill>
                  <a:srgbClr val="212121"/>
                </a:solidFill>
                <a:effectLst/>
                <a:highlight>
                  <a:srgbClr val="FFFF00"/>
                </a:highlight>
                <a:latin typeface="Segoe UI" panose="020B0502040204020203" pitchFamily="34" charset="0"/>
                <a:ea typeface="Times New Roman" panose="02020603050405020304" pitchFamily="18" charset="0"/>
              </a:rPr>
              <a:t>20% to 25% of trauma-related, prehospital fatalities in humans are due to preventable deaths</a:t>
            </a:r>
            <a:r>
              <a:rPr lang="is-IS" sz="1800" dirty="0">
                <a:solidFill>
                  <a:srgbClr val="212121"/>
                </a:solidFill>
                <a:effectLst/>
                <a:latin typeface="Segoe UI" panose="020B0502040204020203" pitchFamily="34" charset="0"/>
                <a:ea typeface="Times New Roman" panose="02020603050405020304" pitchFamily="18" charset="0"/>
              </a:rPr>
              <a:t>. </a:t>
            </a:r>
            <a:r>
              <a:rPr lang="is-IS" sz="1800" dirty="0">
                <a:solidFill>
                  <a:srgbClr val="FF0000"/>
                </a:solidFill>
                <a:effectLst/>
                <a:highlight>
                  <a:srgbClr val="FFFF00"/>
                </a:highlight>
                <a:latin typeface="Segoe UI" panose="020B0502040204020203" pitchFamily="34" charset="0"/>
                <a:ea typeface="Times New Roman" panose="02020603050405020304" pitchFamily="18" charset="0"/>
              </a:rPr>
              <a:t>Data are lacking, however, on the nature and the prevalence of operational canine (OC) prehospital deaths</a:t>
            </a:r>
            <a:r>
              <a:rPr lang="is-IS" sz="1800" dirty="0">
                <a:solidFill>
                  <a:srgbClr val="212121"/>
                </a:solidFill>
                <a:effectLst/>
                <a:highlight>
                  <a:srgbClr val="FFFF00"/>
                </a:highlight>
                <a:latin typeface="Segoe UI" panose="020B0502040204020203" pitchFamily="34" charset="0"/>
                <a:ea typeface="Times New Roman" panose="02020603050405020304" pitchFamily="18" charset="0"/>
              </a:rPr>
              <a:t>.</a:t>
            </a:r>
            <a:r>
              <a:rPr lang="is-IS" sz="1800" dirty="0">
                <a:solidFill>
                  <a:srgbClr val="212121"/>
                </a:solidFill>
                <a:effectLst/>
                <a:latin typeface="Segoe UI" panose="020B0502040204020203" pitchFamily="34" charset="0"/>
                <a:ea typeface="Times New Roman" panose="02020603050405020304" pitchFamily="18" charset="0"/>
              </a:rPr>
              <a:t> It is plausible that OCs engaged in high-threat operations are also at risk for suffering some type of </a:t>
            </a:r>
            <a:r>
              <a:rPr lang="is-IS" sz="1800" dirty="0">
                <a:solidFill>
                  <a:srgbClr val="212121"/>
                </a:solidFill>
                <a:effectLst/>
                <a:highlight>
                  <a:srgbClr val="FFFF00"/>
                </a:highlight>
                <a:latin typeface="Segoe UI" panose="020B0502040204020203" pitchFamily="34" charset="0"/>
                <a:ea typeface="Times New Roman" panose="02020603050405020304" pitchFamily="18" charset="0"/>
              </a:rPr>
              <a:t>preventable death</a:t>
            </a:r>
            <a:r>
              <a:rPr lang="is-IS" sz="1800" dirty="0">
                <a:solidFill>
                  <a:srgbClr val="212121"/>
                </a:solidFill>
                <a:effectLst/>
                <a:latin typeface="Segoe UI" panose="020B0502040204020203" pitchFamily="34" charset="0"/>
                <a:ea typeface="Times New Roman" panose="02020603050405020304" pitchFamily="18" charset="0"/>
              </a:rPr>
              <a:t>. Tactical Combat Casualty Care has significantly reduced human fatality rates on the battlefield. </a:t>
            </a:r>
            <a:r>
              <a:rPr lang="is-IS" sz="1800" dirty="0">
                <a:solidFill>
                  <a:srgbClr val="212121"/>
                </a:solidFill>
                <a:effectLst/>
                <a:highlight>
                  <a:srgbClr val="FFFF00"/>
                </a:highlight>
                <a:latin typeface="Segoe UI" panose="020B0502040204020203" pitchFamily="34" charset="0"/>
                <a:ea typeface="Times New Roman" panose="02020603050405020304" pitchFamily="18" charset="0"/>
              </a:rPr>
              <a:t>Standardized guidelines specifically for prehospital trauma care have not been developed for the OC caregiver</a:t>
            </a:r>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13</a:t>
            </a:fld>
            <a:endParaRPr lang="is-IS"/>
          </a:p>
        </p:txBody>
      </p:sp>
    </p:spTree>
    <p:extLst>
      <p:ext uri="{BB962C8B-B14F-4D97-AF65-F5344CB8AC3E}">
        <p14:creationId xmlns:p14="http://schemas.microsoft.com/office/powerpoint/2010/main" val="159137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Norway 49% </a:t>
            </a:r>
          </a:p>
          <a:p>
            <a:r>
              <a:rPr lang="is-IS" dirty="0"/>
              <a:t>Iceland 9,3%</a:t>
            </a:r>
          </a:p>
          <a:p>
            <a:r>
              <a:rPr lang="is-IS" dirty="0"/>
              <a:t>Sweden 28,3%</a:t>
            </a:r>
          </a:p>
        </p:txBody>
      </p:sp>
      <p:sp>
        <p:nvSpPr>
          <p:cNvPr id="4" name="Slide Number Placeholder 3"/>
          <p:cNvSpPr>
            <a:spLocks noGrp="1"/>
          </p:cNvSpPr>
          <p:nvPr>
            <p:ph type="sldNum" sz="quarter" idx="5"/>
          </p:nvPr>
        </p:nvSpPr>
        <p:spPr/>
        <p:txBody>
          <a:bodyPr/>
          <a:lstStyle/>
          <a:p>
            <a:fld id="{B9339045-0C5E-4814-A116-ED9D74F1F044}" type="slidenum">
              <a:rPr lang="is-IS" smtClean="0"/>
              <a:t>14</a:t>
            </a:fld>
            <a:endParaRPr lang="is-IS"/>
          </a:p>
        </p:txBody>
      </p:sp>
    </p:spTree>
    <p:extLst>
      <p:ext uri="{BB962C8B-B14F-4D97-AF65-F5344CB8AC3E}">
        <p14:creationId xmlns:p14="http://schemas.microsoft.com/office/powerpoint/2010/main" val="238940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One Slovakia with 45 dogs?</a:t>
            </a:r>
          </a:p>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17</a:t>
            </a:fld>
            <a:endParaRPr lang="is-IS"/>
          </a:p>
        </p:txBody>
      </p:sp>
    </p:spTree>
    <p:extLst>
      <p:ext uri="{BB962C8B-B14F-4D97-AF65-F5344CB8AC3E}">
        <p14:creationId xmlns:p14="http://schemas.microsoft.com/office/powerpoint/2010/main" val="222249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19</a:t>
            </a:fld>
            <a:endParaRPr lang="is-IS"/>
          </a:p>
        </p:txBody>
      </p:sp>
    </p:spTree>
    <p:extLst>
      <p:ext uri="{BB962C8B-B14F-4D97-AF65-F5344CB8AC3E}">
        <p14:creationId xmlns:p14="http://schemas.microsoft.com/office/powerpoint/2010/main" val="64903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At training</a:t>
            </a:r>
            <a:r>
              <a:rPr lang="en-US" sz="2800" b="1" dirty="0"/>
              <a:t> </a:t>
            </a:r>
            <a:r>
              <a:rPr lang="en-US" sz="1800" b="0" i="0" u="none" strike="noStrike" dirty="0">
                <a:solidFill>
                  <a:srgbClr val="000000"/>
                </a:solidFill>
                <a:effectLst/>
                <a:latin typeface="Calibri" panose="020F0502020204030204" pitchFamily="34" charset="0"/>
              </a:rPr>
              <a:t>yes</a:t>
            </a:r>
            <a:r>
              <a:rPr lang="en-US" sz="2800" dirty="0"/>
              <a:t> </a:t>
            </a:r>
            <a:r>
              <a:rPr lang="en-US" sz="1800" b="0" i="0" u="none" strike="noStrike" dirty="0">
                <a:solidFill>
                  <a:srgbClr val="000000"/>
                </a:solidFill>
                <a:effectLst/>
                <a:latin typeface="Calibri" panose="020F0502020204030204" pitchFamily="34" charset="0"/>
              </a:rPr>
              <a:t>88</a:t>
            </a:r>
            <a:r>
              <a:rPr lang="en-US" sz="2800" dirty="0"/>
              <a:t> </a:t>
            </a:r>
            <a:r>
              <a:rPr lang="en-US" sz="1800" b="0" i="0" u="none" strike="noStrike" dirty="0">
                <a:solidFill>
                  <a:srgbClr val="000000"/>
                </a:solidFill>
                <a:effectLst/>
                <a:latin typeface="Calibri" panose="020F0502020204030204" pitchFamily="34" charset="0"/>
              </a:rPr>
              <a:t>No</a:t>
            </a:r>
            <a:r>
              <a:rPr lang="en-US" sz="2800" dirty="0"/>
              <a:t> </a:t>
            </a:r>
            <a:r>
              <a:rPr lang="en-US" sz="1800" b="0" i="0" u="none" strike="noStrike" dirty="0">
                <a:solidFill>
                  <a:srgbClr val="000000"/>
                </a:solidFill>
                <a:effectLst/>
                <a:latin typeface="Calibri" panose="020F0502020204030204" pitchFamily="34" charset="0"/>
              </a:rPr>
              <a:t>127</a:t>
            </a:r>
            <a:r>
              <a:rPr lang="en-US" sz="2800" dirty="0"/>
              <a:t>  (215)      </a:t>
            </a:r>
            <a:r>
              <a:rPr lang="en-US" sz="2800" b="1" dirty="0"/>
              <a:t>At Call out </a:t>
            </a:r>
            <a:r>
              <a:rPr lang="en-US" sz="2800" dirty="0"/>
              <a:t>yes 27 </a:t>
            </a:r>
            <a:r>
              <a:rPr lang="en-US" sz="1800" b="0" i="0" u="none" strike="noStrike" dirty="0">
                <a:solidFill>
                  <a:srgbClr val="000000"/>
                </a:solidFill>
                <a:effectLst/>
                <a:latin typeface="Calibri" panose="020F0502020204030204" pitchFamily="34" charset="0"/>
              </a:rPr>
              <a:t>No</a:t>
            </a:r>
            <a:r>
              <a:rPr lang="en-US" sz="2800" dirty="0"/>
              <a:t> </a:t>
            </a:r>
            <a:r>
              <a:rPr lang="en-US" sz="1800" b="0" i="0" u="none" strike="noStrike" dirty="0">
                <a:solidFill>
                  <a:srgbClr val="000000"/>
                </a:solidFill>
                <a:effectLst/>
                <a:latin typeface="Calibri" panose="020F0502020204030204" pitchFamily="34" charset="0"/>
              </a:rPr>
              <a:t>183</a:t>
            </a:r>
            <a:r>
              <a:rPr lang="en-US" sz="2800" dirty="0"/>
              <a:t> (</a:t>
            </a:r>
            <a:r>
              <a:rPr lang="en-US" sz="1800" b="0" i="0" u="none" strike="noStrike" dirty="0">
                <a:solidFill>
                  <a:srgbClr val="000000"/>
                </a:solidFill>
                <a:effectLst/>
                <a:latin typeface="Calibri" panose="020F0502020204030204" pitchFamily="34" charset="0"/>
              </a:rPr>
              <a:t>210)</a:t>
            </a:r>
            <a:r>
              <a:rPr lang="en-US" sz="2800" dirty="0"/>
              <a:t> </a:t>
            </a:r>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&gt;200 accidents at training and less than 50 accidents at call outs</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7</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a:solidFill>
                  <a:srgbClr val="000000"/>
                </a:solidFill>
                <a:effectLst/>
                <a:latin typeface="Calibri" panose="020F0502020204030204" pitchFamily="34" charset="0"/>
              </a:rPr>
              <a:t>trail (79)</a:t>
            </a:r>
            <a:r>
              <a:rPr lang="en-US" dirty="0"/>
              <a:t> </a:t>
            </a:r>
            <a:r>
              <a:rPr lang="en-US" sz="1800" b="0" i="0" u="none" strike="noStrike" dirty="0">
                <a:solidFill>
                  <a:srgbClr val="000000"/>
                </a:solidFill>
                <a:effectLst/>
                <a:latin typeface="Calibri" panose="020F0502020204030204" pitchFamily="34" charset="0"/>
              </a:rPr>
              <a:t>56</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err="1">
                <a:solidFill>
                  <a:srgbClr val="000000"/>
                </a:solidFill>
                <a:effectLst/>
                <a:latin typeface="Calibri" panose="020F0502020204030204" pitchFamily="34" charset="0"/>
              </a:rPr>
              <a:t>terr</a:t>
            </a:r>
            <a:r>
              <a:rPr lang="en-US" sz="1800" b="0" i="0" u="none" strike="noStrike" dirty="0">
                <a:solidFill>
                  <a:srgbClr val="000000"/>
                </a:solidFill>
                <a:effectLst/>
                <a:latin typeface="Calibri" panose="020F0502020204030204" pitchFamily="34" charset="0"/>
              </a:rPr>
              <a:t> (80)</a:t>
            </a:r>
            <a:r>
              <a:rPr lang="en-US" dirty="0"/>
              <a:t> </a:t>
            </a:r>
            <a:r>
              <a:rPr lang="en-US" sz="1800" b="0" i="0" u="none" strike="noStrike" dirty="0">
                <a:solidFill>
                  <a:srgbClr val="000000"/>
                </a:solidFill>
                <a:effectLst/>
                <a:latin typeface="Calibri" panose="020F0502020204030204" pitchFamily="34" charset="0"/>
              </a:rPr>
              <a:t>12</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a:solidFill>
                  <a:srgbClr val="000000"/>
                </a:solidFill>
                <a:effectLst/>
                <a:latin typeface="Calibri" panose="020F0502020204030204" pitchFamily="34" charset="0"/>
              </a:rPr>
              <a:t>ava (44)</a:t>
            </a:r>
            <a:r>
              <a:rPr lang="en-US" dirty="0"/>
              <a:t> </a:t>
            </a:r>
            <a:r>
              <a:rPr lang="en-US" sz="1800" b="0" i="0" u="none" strike="noStrike" dirty="0">
                <a:solidFill>
                  <a:srgbClr val="000000"/>
                </a:solidFill>
                <a:effectLst/>
                <a:latin typeface="Calibri" panose="020F0502020204030204" pitchFamily="34" charset="0"/>
              </a:rPr>
              <a:t>0,5</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a:solidFill>
                  <a:srgbClr val="000000"/>
                </a:solidFill>
                <a:effectLst/>
                <a:latin typeface="Calibri" panose="020F0502020204030204" pitchFamily="34" charset="0"/>
              </a:rPr>
              <a:t>water</a:t>
            </a:r>
            <a:r>
              <a:rPr lang="en-US" dirty="0"/>
              <a:t> (23) </a:t>
            </a:r>
            <a:r>
              <a:rPr lang="en-US" sz="1800" b="0" i="0" u="none" strike="noStrike" dirty="0">
                <a:solidFill>
                  <a:srgbClr val="000000"/>
                </a:solidFill>
                <a:effectLst/>
                <a:latin typeface="Calibri" panose="020F0502020204030204" pitchFamily="34" charset="0"/>
              </a:rPr>
              <a:t>13</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a:solidFill>
                  <a:srgbClr val="000000"/>
                </a:solidFill>
                <a:effectLst/>
                <a:latin typeface="Calibri" panose="020F0502020204030204" pitchFamily="34" charset="0"/>
              </a:rPr>
              <a:t>disaster (32)</a:t>
            </a:r>
            <a:r>
              <a:rPr lang="en-US" dirty="0"/>
              <a:t> </a:t>
            </a:r>
            <a:r>
              <a:rPr lang="en-US" sz="1800" b="0" i="0" u="none" strike="noStrike" dirty="0">
                <a:solidFill>
                  <a:srgbClr val="000000"/>
                </a:solidFill>
                <a:effectLst/>
                <a:latin typeface="Calibri" panose="020F0502020204030204" pitchFamily="34" charset="0"/>
              </a:rPr>
              <a:t>0,5</a:t>
            </a:r>
            <a:r>
              <a:rPr lang="en-US" sz="1200" b="0" i="0" u="none" strike="noStrike" dirty="0">
                <a:solidFill>
                  <a:srgbClr val="000000"/>
                </a:solidFill>
                <a:effectLst/>
                <a:latin typeface="Calibri" panose="020F0502020204030204" pitchFamily="34" charset="0"/>
              </a:rPr>
              <a:t>%</a:t>
            </a:r>
            <a:r>
              <a:rPr lang="en-US" dirty="0"/>
              <a:t> </a:t>
            </a:r>
            <a:r>
              <a:rPr lang="en-US" sz="1800" b="0" i="0" u="none" strike="noStrike" dirty="0">
                <a:solidFill>
                  <a:srgbClr val="000000"/>
                </a:solidFill>
                <a:effectLst/>
                <a:latin typeface="Calibri" panose="020F0502020204030204" pitchFamily="34" charset="0"/>
              </a:rPr>
              <a:t>HRD</a:t>
            </a:r>
            <a:r>
              <a:rPr lang="en-US" dirty="0"/>
              <a:t> </a:t>
            </a:r>
            <a:r>
              <a:rPr lang="en-US" sz="1800" b="0" i="0" u="none" strike="noStrike" dirty="0">
                <a:solidFill>
                  <a:srgbClr val="000000"/>
                </a:solidFill>
                <a:effectLst/>
                <a:latin typeface="Calibri" panose="020F0502020204030204" pitchFamily="34" charset="0"/>
              </a:rPr>
              <a:t>other</a:t>
            </a:r>
            <a:r>
              <a:rPr lang="en-US" dirty="0"/>
              <a:t> </a:t>
            </a:r>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20</a:t>
            </a:fld>
            <a:endParaRPr lang="is-IS"/>
          </a:p>
        </p:txBody>
      </p:sp>
    </p:spTree>
    <p:extLst>
      <p:ext uri="{BB962C8B-B14F-4D97-AF65-F5344CB8AC3E}">
        <p14:creationId xmlns:p14="http://schemas.microsoft.com/office/powerpoint/2010/main" val="2230779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Point to differences paws and bones/joints in extremities training vs call out</a:t>
            </a:r>
          </a:p>
        </p:txBody>
      </p:sp>
      <p:sp>
        <p:nvSpPr>
          <p:cNvPr id="4" name="Slide Number Placeholder 3"/>
          <p:cNvSpPr>
            <a:spLocks noGrp="1"/>
          </p:cNvSpPr>
          <p:nvPr>
            <p:ph type="sldNum" sz="quarter" idx="5"/>
          </p:nvPr>
        </p:nvSpPr>
        <p:spPr/>
        <p:txBody>
          <a:bodyPr/>
          <a:lstStyle/>
          <a:p>
            <a:fld id="{B9339045-0C5E-4814-A116-ED9D74F1F044}" type="slidenum">
              <a:rPr lang="is-IS" smtClean="0"/>
              <a:t>23</a:t>
            </a:fld>
            <a:endParaRPr lang="is-IS"/>
          </a:p>
        </p:txBody>
      </p:sp>
    </p:spTree>
    <p:extLst>
      <p:ext uri="{BB962C8B-B14F-4D97-AF65-F5344CB8AC3E}">
        <p14:creationId xmlns:p14="http://schemas.microsoft.com/office/powerpoint/2010/main" val="3516127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Laceration vs tenderness – training vs call out</a:t>
            </a:r>
          </a:p>
        </p:txBody>
      </p:sp>
      <p:sp>
        <p:nvSpPr>
          <p:cNvPr id="4" name="Slide Number Placeholder 3"/>
          <p:cNvSpPr>
            <a:spLocks noGrp="1"/>
          </p:cNvSpPr>
          <p:nvPr>
            <p:ph type="sldNum" sz="quarter" idx="5"/>
          </p:nvPr>
        </p:nvSpPr>
        <p:spPr/>
        <p:txBody>
          <a:bodyPr/>
          <a:lstStyle/>
          <a:p>
            <a:fld id="{B9339045-0C5E-4814-A116-ED9D74F1F044}" type="slidenum">
              <a:rPr lang="is-IS" smtClean="0"/>
              <a:t>24</a:t>
            </a:fld>
            <a:endParaRPr lang="is-IS"/>
          </a:p>
        </p:txBody>
      </p:sp>
    </p:spTree>
    <p:extLst>
      <p:ext uri="{BB962C8B-B14F-4D97-AF65-F5344CB8AC3E}">
        <p14:creationId xmlns:p14="http://schemas.microsoft.com/office/powerpoint/2010/main" val="317187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142 </a:t>
            </a:r>
            <a:r>
              <a:rPr lang="is-IS" b="0" dirty="0"/>
              <a:t>and</a:t>
            </a:r>
            <a:r>
              <a:rPr lang="is-IS" b="1" dirty="0"/>
              <a:t> 31 </a:t>
            </a:r>
            <a:r>
              <a:rPr lang="is-IS" b="0" dirty="0"/>
              <a:t>cases replied about sick days after accidents for at training and at call out respectively</a:t>
            </a:r>
          </a:p>
          <a:p>
            <a:r>
              <a:rPr lang="is-IS" b="1" dirty="0"/>
              <a:t>At training </a:t>
            </a:r>
            <a:r>
              <a:rPr lang="is-IS" dirty="0"/>
              <a:t>half of the dogs </a:t>
            </a:r>
            <a:r>
              <a:rPr lang="is-IS" b="1" dirty="0"/>
              <a:t>(52%) </a:t>
            </a:r>
            <a:r>
              <a:rPr lang="is-IS" dirty="0"/>
              <a:t>and recover in 2 weeks or shorter AND </a:t>
            </a:r>
            <a:r>
              <a:rPr lang="is-IS" b="1" dirty="0"/>
              <a:t>65% </a:t>
            </a:r>
            <a:r>
              <a:rPr lang="is-IS" dirty="0"/>
              <a:t>of the dogs having accident </a:t>
            </a:r>
            <a:r>
              <a:rPr lang="is-IS" b="1" dirty="0"/>
              <a:t>at call out </a:t>
            </a:r>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26</a:t>
            </a:fld>
            <a:endParaRPr lang="is-IS"/>
          </a:p>
        </p:txBody>
      </p:sp>
    </p:spTree>
    <p:extLst>
      <p:ext uri="{BB962C8B-B14F-4D97-AF65-F5344CB8AC3E}">
        <p14:creationId xmlns:p14="http://schemas.microsoft.com/office/powerpoint/2010/main" val="3907190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Remaing distribution between categories of dog work</a:t>
            </a:r>
          </a:p>
        </p:txBody>
      </p:sp>
      <p:sp>
        <p:nvSpPr>
          <p:cNvPr id="4" name="Slide Number Placeholder 3"/>
          <p:cNvSpPr>
            <a:spLocks noGrp="1"/>
          </p:cNvSpPr>
          <p:nvPr>
            <p:ph type="sldNum" sz="quarter" idx="5"/>
          </p:nvPr>
        </p:nvSpPr>
        <p:spPr/>
        <p:txBody>
          <a:bodyPr/>
          <a:lstStyle/>
          <a:p>
            <a:fld id="{B9339045-0C5E-4814-A116-ED9D74F1F044}" type="slidenum">
              <a:rPr lang="is-IS" smtClean="0"/>
              <a:t>27</a:t>
            </a:fld>
            <a:endParaRPr lang="is-IS"/>
          </a:p>
        </p:txBody>
      </p:sp>
    </p:spTree>
    <p:extLst>
      <p:ext uri="{BB962C8B-B14F-4D97-AF65-F5344CB8AC3E}">
        <p14:creationId xmlns:p14="http://schemas.microsoft.com/office/powerpoint/2010/main" val="9295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2</a:t>
            </a:fld>
            <a:endParaRPr lang="is-IS"/>
          </a:p>
        </p:txBody>
      </p:sp>
    </p:spTree>
    <p:extLst>
      <p:ext uri="{BB962C8B-B14F-4D97-AF65-F5344CB8AC3E}">
        <p14:creationId xmlns:p14="http://schemas.microsoft.com/office/powerpoint/2010/main" val="172749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Handler = owner, trainer, guardian, companion</a:t>
            </a:r>
          </a:p>
          <a:p>
            <a:endParaRPr lang="is-IS" dirty="0"/>
          </a:p>
          <a:p>
            <a:r>
              <a:rPr lang="is-IS" dirty="0"/>
              <a:t>Land slide, hurricanes, avalanches</a:t>
            </a:r>
          </a:p>
          <a:p>
            <a:endParaRPr lang="is-IS" dirty="0"/>
          </a:p>
          <a:p>
            <a:r>
              <a:rPr lang="en-US" dirty="0"/>
              <a:t>Dogs have a </a:t>
            </a:r>
            <a:r>
              <a:rPr lang="en-US" b="1" dirty="0"/>
              <a:t>long history of heroic service </a:t>
            </a:r>
            <a:r>
              <a:rPr lang="en-US" dirty="0"/>
              <a:t>on the battlefield throughout the world. It is believed that they were </a:t>
            </a:r>
            <a:r>
              <a:rPr lang="en-US" b="1" dirty="0"/>
              <a:t>used by Egyptians </a:t>
            </a:r>
            <a:r>
              <a:rPr lang="en-US" dirty="0"/>
              <a:t>in battle as early as 4,000 BC</a:t>
            </a:r>
          </a:p>
          <a:p>
            <a:endParaRPr lang="en-US" dirty="0"/>
          </a:p>
          <a:p>
            <a:r>
              <a:rPr lang="en-US" dirty="0"/>
              <a:t>The estimate that one search and </a:t>
            </a:r>
            <a:r>
              <a:rPr lang="en-US" b="1" dirty="0"/>
              <a:t>rescue dog can perform the work of 20–30 human searchers </a:t>
            </a:r>
            <a:r>
              <a:rPr lang="en-US" dirty="0"/>
              <a:t>is often cited, but </a:t>
            </a:r>
            <a:r>
              <a:rPr lang="en-US" b="1" dirty="0">
                <a:solidFill>
                  <a:srgbClr val="FC6204"/>
                </a:solidFill>
              </a:rPr>
              <a:t>no credible reference </a:t>
            </a:r>
            <a:r>
              <a:rPr lang="en-US" dirty="0"/>
              <a:t>has ever been provided. Still, the advanced search capabilities and importance of these dogs for search operations is </a:t>
            </a:r>
            <a:r>
              <a:rPr lang="en-US" b="0" dirty="0" err="1"/>
              <a:t>recognised</a:t>
            </a:r>
            <a:r>
              <a:rPr lang="en-US" b="0" dirty="0"/>
              <a:t> and valued around the world</a:t>
            </a:r>
            <a:r>
              <a:rPr lang="en-US" dirty="0"/>
              <a:t>, as is evidenced by the increased frequency of the use of canine search teams worldwide. </a:t>
            </a:r>
          </a:p>
          <a:p>
            <a:endParaRPr lang="en-US" dirty="0"/>
          </a:p>
        </p:txBody>
      </p:sp>
      <p:sp>
        <p:nvSpPr>
          <p:cNvPr id="4" name="Slide Number Placeholder 3"/>
          <p:cNvSpPr>
            <a:spLocks noGrp="1"/>
          </p:cNvSpPr>
          <p:nvPr>
            <p:ph type="sldNum" sz="quarter" idx="5"/>
          </p:nvPr>
        </p:nvSpPr>
        <p:spPr/>
        <p:txBody>
          <a:bodyPr/>
          <a:lstStyle/>
          <a:p>
            <a:fld id="{B9339045-0C5E-4814-A116-ED9D74F1F044}" type="slidenum">
              <a:rPr lang="is-IS" smtClean="0"/>
              <a:t>3</a:t>
            </a:fld>
            <a:endParaRPr lang="is-IS"/>
          </a:p>
        </p:txBody>
      </p:sp>
    </p:spTree>
    <p:extLst>
      <p:ext uri="{BB962C8B-B14F-4D97-AF65-F5344CB8AC3E}">
        <p14:creationId xmlns:p14="http://schemas.microsoft.com/office/powerpoint/2010/main" val="246459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Tracking on the pretty much on the exact missing persons track (heavy particles and crushed ground vegetation) working in harness and line</a:t>
            </a:r>
          </a:p>
          <a:p>
            <a:r>
              <a:rPr lang="is-IS" dirty="0"/>
              <a:t>Trailing follow subjects scent but not necessarily each footstep, using lighter scent particles, using harness and line</a:t>
            </a:r>
          </a:p>
          <a:p>
            <a:endParaRPr lang="is-IS" dirty="0"/>
          </a:p>
          <a:p>
            <a:r>
              <a:rPr lang="en-US" dirty="0"/>
              <a:t>Further </a:t>
            </a:r>
            <a:r>
              <a:rPr lang="en-US" b="1" dirty="0"/>
              <a:t>certification is required for a specific environment </a:t>
            </a:r>
            <a:r>
              <a:rPr lang="en-US" dirty="0"/>
              <a:t>– wilderness, wide area, avalanche/snow, rubble, crime scene (vehicle, building, fire and land area search), arson/fire and water/swift water.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Canine search and rescue teams are an integral part of disaster response systems</a:t>
            </a:r>
            <a:r>
              <a:rPr lang="en-US" dirty="0"/>
              <a:t>. Why? </a:t>
            </a:r>
            <a:r>
              <a:rPr lang="en-US" b="1" dirty="0"/>
              <a:t>No one have found a better tool than dog </a:t>
            </a:r>
            <a:r>
              <a:rPr lang="en-US" dirty="0"/>
              <a:t>to find victims in any disaster, natural or otherwise. </a:t>
            </a:r>
          </a:p>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4</a:t>
            </a:fld>
            <a:endParaRPr lang="is-IS"/>
          </a:p>
        </p:txBody>
      </p:sp>
    </p:spTree>
    <p:extLst>
      <p:ext uri="{BB962C8B-B14F-4D97-AF65-F5344CB8AC3E}">
        <p14:creationId xmlns:p14="http://schemas.microsoft.com/office/powerpoint/2010/main" val="138027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Or mixed breed of those</a:t>
            </a:r>
          </a:p>
        </p:txBody>
      </p:sp>
      <p:sp>
        <p:nvSpPr>
          <p:cNvPr id="4" name="Slide Number Placeholder 3"/>
          <p:cNvSpPr>
            <a:spLocks noGrp="1"/>
          </p:cNvSpPr>
          <p:nvPr>
            <p:ph type="sldNum" sz="quarter" idx="5"/>
          </p:nvPr>
        </p:nvSpPr>
        <p:spPr/>
        <p:txBody>
          <a:bodyPr/>
          <a:lstStyle/>
          <a:p>
            <a:fld id="{B9339045-0C5E-4814-A116-ED9D74F1F044}" type="slidenum">
              <a:rPr lang="is-IS" smtClean="0"/>
              <a:t>5</a:t>
            </a:fld>
            <a:endParaRPr lang="is-IS"/>
          </a:p>
        </p:txBody>
      </p:sp>
    </p:spTree>
    <p:extLst>
      <p:ext uri="{BB962C8B-B14F-4D97-AF65-F5344CB8AC3E}">
        <p14:creationId xmlns:p14="http://schemas.microsoft.com/office/powerpoint/2010/main" val="36149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Train and work in wide variety of enviornments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Distractions, deceased humans and animals, food, human scented clothing, </a:t>
            </a:r>
            <a:r>
              <a:rPr lang="en-US" dirty="0"/>
              <a:t>earthquakes, hurricanes, tornadoes, tsunamis, floods and landslides. </a:t>
            </a:r>
          </a:p>
          <a:p>
            <a:r>
              <a:rPr lang="is-IS" dirty="0"/>
              <a:t>Toxicants, solids, liquids, gases, respiratory exposure, dermal exposure, oral exposure, ocular exposure</a:t>
            </a:r>
          </a:p>
          <a:p>
            <a:endParaRPr lang="is-IS" dirty="0"/>
          </a:p>
          <a:p>
            <a:r>
              <a:rPr lang="is-IS" sz="1800" dirty="0">
                <a:solidFill>
                  <a:srgbClr val="FF0000"/>
                </a:solidFill>
                <a:effectLst/>
                <a:latin typeface="Georgia" panose="02040502050405020303" pitchFamily="18" charset="0"/>
                <a:ea typeface="Calibri" panose="020F0502020204030204" pitchFamily="34" charset="0"/>
                <a:cs typeface="Times New Roman" panose="02020603050405020304" pitchFamily="18" charset="0"/>
              </a:rPr>
              <a:t>What we need to be aware of: „As community </a:t>
            </a:r>
            <a:r>
              <a:rPr lang="is-IS" sz="1800" b="1" dirty="0">
                <a:solidFill>
                  <a:srgbClr val="282828"/>
                </a:solidFill>
                <a:effectLst/>
                <a:latin typeface="Georgia" panose="02040502050405020303" pitchFamily="18" charset="0"/>
                <a:ea typeface="Calibri" panose="020F0502020204030204" pitchFamily="34" charset="0"/>
                <a:cs typeface="Times New Roman" panose="02020603050405020304" pitchFamily="18" charset="0"/>
              </a:rPr>
              <a:t>attitudes toward </a:t>
            </a:r>
            <a:r>
              <a:rPr lang="is-IS" sz="1800" dirty="0">
                <a:solidFill>
                  <a:srgbClr val="282828"/>
                </a:solidFill>
                <a:effectLst/>
                <a:latin typeface="Georgia" panose="02040502050405020303" pitchFamily="18" charset="0"/>
                <a:ea typeface="Calibri" panose="020F0502020204030204" pitchFamily="34" charset="0"/>
                <a:cs typeface="Times New Roman" panose="02020603050405020304" pitchFamily="18" charset="0"/>
              </a:rPr>
              <a:t>the </a:t>
            </a:r>
            <a:r>
              <a:rPr lang="is-IS" sz="1800" b="1" dirty="0">
                <a:solidFill>
                  <a:srgbClr val="282828"/>
                </a:solidFill>
                <a:effectLst/>
                <a:latin typeface="Georgia" panose="02040502050405020303" pitchFamily="18" charset="0"/>
                <a:ea typeface="Calibri" panose="020F0502020204030204" pitchFamily="34" charset="0"/>
                <a:cs typeface="Times New Roman" panose="02020603050405020304" pitchFamily="18" charset="0"/>
              </a:rPr>
              <a:t>use of animals </a:t>
            </a:r>
            <a:r>
              <a:rPr lang="is-IS" sz="1800" dirty="0">
                <a:solidFill>
                  <a:srgbClr val="282828"/>
                </a:solidFill>
                <a:effectLst/>
                <a:latin typeface="Georgia" panose="02040502050405020303" pitchFamily="18" charset="0"/>
                <a:ea typeface="Calibri" panose="020F0502020204030204" pitchFamily="34" charset="0"/>
                <a:cs typeface="Times New Roman" panose="02020603050405020304" pitchFamily="18" charset="0"/>
              </a:rPr>
              <a:t>continue to change. Confidence in good animal welfare practices is critical to maintaining public support. </a:t>
            </a:r>
            <a:r>
              <a:rPr lang="en-US" dirty="0"/>
              <a:t>Animals that work with and for people should have a good live irrespective of their work activities. </a:t>
            </a:r>
            <a:r>
              <a:rPr lang="en-US" b="1" dirty="0"/>
              <a:t>In an optimal scenario, the animals’ work activities should be enhancing their quality-of-life experiences </a:t>
            </a:r>
            <a:r>
              <a:rPr lang="is-IS" sz="1800" dirty="0">
                <a:solidFill>
                  <a:srgbClr val="282828"/>
                </a:solidFill>
                <a:effectLst/>
                <a:latin typeface="Georgia" panose="02040502050405020303" pitchFamily="18" charset="0"/>
                <a:ea typeface="Calibri" panose="020F0502020204030204" pitchFamily="34" charset="0"/>
                <a:cs typeface="Times New Roman" panose="02020603050405020304" pitchFamily="18" charset="0"/>
              </a:rPr>
              <a:t>An animal's welfare is among others depending on nutrion, environment, physical and mental health. </a:t>
            </a:r>
            <a:r>
              <a:rPr lang="is-IS" sz="1800" b="1" dirty="0">
                <a:solidFill>
                  <a:srgbClr val="282828"/>
                </a:solidFill>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Sharing of evidence-based knowledge to ensure the wellbeing of working dogs</a:t>
            </a:r>
            <a:r>
              <a:rPr lang="is-IS" sz="1800" dirty="0">
                <a:solidFill>
                  <a:srgbClr val="282828"/>
                </a:solidFill>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a:t>
            </a:r>
            <a:endParaRPr lang="is-IS" dirty="0"/>
          </a:p>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6</a:t>
            </a:fld>
            <a:endParaRPr lang="is-IS"/>
          </a:p>
        </p:txBody>
      </p:sp>
    </p:spTree>
    <p:extLst>
      <p:ext uri="{BB962C8B-B14F-4D97-AF65-F5344CB8AC3E}">
        <p14:creationId xmlns:p14="http://schemas.microsoft.com/office/powerpoint/2010/main" val="3132394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 include following the Oklahoma City bombing (1995); the World Trade Center attacks (2001); the Joplin Tornado (2011); Hurricane Sandy (2012); the Moore, Oklahoma, Tornado (2013); the Colorado Floods (2013); the Oso, Washington, Landslide (2014); and Hurricane Matthew (2016). United States teams were sent to the aftermaths of the Haiti Earthquake (2010), the Japan Tsunami (2011) and the Nepal Earthquake (2015).</a:t>
            </a:r>
          </a:p>
          <a:p>
            <a:endParaRPr lang="en-US" dirty="0"/>
          </a:p>
          <a:p>
            <a:r>
              <a:rPr lang="is-IS" dirty="0"/>
              <a:t>The International Rescue Dog Organisation (IRO) has sent canine rescue teams to earthquakes in Turkey (1999), Taipei China (1999), India (2001), Algeria (20</a:t>
            </a:r>
          </a:p>
          <a:p>
            <a:r>
              <a:rPr lang="is-IS" dirty="0"/>
              <a:t>03), Iran (2003) and Sumatra (2009), among others (31).</a:t>
            </a:r>
          </a:p>
          <a:p>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7</a:t>
            </a:fld>
            <a:endParaRPr lang="is-IS"/>
          </a:p>
        </p:txBody>
      </p:sp>
    </p:spTree>
    <p:extLst>
      <p:ext uri="{BB962C8B-B14F-4D97-AF65-F5344CB8AC3E}">
        <p14:creationId xmlns:p14="http://schemas.microsoft.com/office/powerpoint/2010/main" val="115783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800" dirty="0">
                <a:solidFill>
                  <a:srgbClr val="212121"/>
                </a:solidFill>
                <a:effectLst/>
                <a:latin typeface="Segoe UI" panose="020B0502040204020203" pitchFamily="34" charset="0"/>
                <a:ea typeface="Times New Roman" panose="02020603050405020304" pitchFamily="18" charset="0"/>
              </a:rPr>
              <a:t>Federal Emergency Management Agency-certified search dogs</a:t>
            </a:r>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11</a:t>
            </a:fld>
            <a:endParaRPr lang="is-IS"/>
          </a:p>
        </p:txBody>
      </p:sp>
    </p:spTree>
    <p:extLst>
      <p:ext uri="{BB962C8B-B14F-4D97-AF65-F5344CB8AC3E}">
        <p14:creationId xmlns:p14="http://schemas.microsoft.com/office/powerpoint/2010/main" val="73687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Can not use cooling west  for usar dogs</a:t>
            </a:r>
          </a:p>
          <a:p>
            <a:endParaRPr lang="is-IS" dirty="0"/>
          </a:p>
          <a:p>
            <a:r>
              <a:rPr lang="is-IS" sz="1800" dirty="0">
                <a:solidFill>
                  <a:srgbClr val="212121"/>
                </a:solidFill>
                <a:effectLst/>
                <a:highlight>
                  <a:srgbClr val="FFFF00"/>
                </a:highlight>
                <a:latin typeface="Segoe UI" panose="020B0502040204020203" pitchFamily="34" charset="0"/>
                <a:ea typeface="Times New Roman" panose="02020603050405020304" pitchFamily="18" charset="0"/>
              </a:rPr>
              <a:t>There was no clinically significant or repeatable improvement in plasma electrolyte composition or performance in electrolyte-supplemented dogs. </a:t>
            </a:r>
            <a:endParaRPr lang="is-IS" dirty="0"/>
          </a:p>
        </p:txBody>
      </p:sp>
      <p:sp>
        <p:nvSpPr>
          <p:cNvPr id="4" name="Slide Number Placeholder 3"/>
          <p:cNvSpPr>
            <a:spLocks noGrp="1"/>
          </p:cNvSpPr>
          <p:nvPr>
            <p:ph type="sldNum" sz="quarter" idx="5"/>
          </p:nvPr>
        </p:nvSpPr>
        <p:spPr/>
        <p:txBody>
          <a:bodyPr/>
          <a:lstStyle/>
          <a:p>
            <a:fld id="{B9339045-0C5E-4814-A116-ED9D74F1F044}" type="slidenum">
              <a:rPr lang="is-IS" smtClean="0"/>
              <a:t>12</a:t>
            </a:fld>
            <a:endParaRPr lang="is-IS"/>
          </a:p>
        </p:txBody>
      </p:sp>
    </p:spTree>
    <p:extLst>
      <p:ext uri="{BB962C8B-B14F-4D97-AF65-F5344CB8AC3E}">
        <p14:creationId xmlns:p14="http://schemas.microsoft.com/office/powerpoint/2010/main" val="101666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p:cNvSpPr>
            <a:spLocks noGrp="1"/>
          </p:cNvSpPr>
          <p:nvPr>
            <p:ph type="dt" sz="half" idx="10"/>
          </p:nvPr>
        </p:nvSpPr>
        <p:spPr/>
        <p:txBody>
          <a:bodyPr/>
          <a:lstStyle/>
          <a:p>
            <a:fld id="{7525EEC3-56DA-4F13-A3FF-2E7EC71E314D}" type="datetimeFigureOut">
              <a:rPr lang="is-IS" smtClean="0"/>
              <a:t>8.10.2022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138986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7525EEC3-56DA-4F13-A3FF-2E7EC71E314D}" type="datetimeFigureOut">
              <a:rPr lang="is-IS" smtClean="0"/>
              <a:t>8.10.2022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134682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7525EEC3-56DA-4F13-A3FF-2E7EC71E314D}" type="datetimeFigureOut">
              <a:rPr lang="is-IS" smtClean="0"/>
              <a:t>8.10.2022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32921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0" name="Picture 8" descr="Forsíða copy"/>
          <p:cNvPicPr>
            <a:picLocks noChangeAspect="1" noChangeArrowheads="1"/>
          </p:cNvPicPr>
          <p:nvPr/>
        </p:nvPicPr>
        <p:blipFill>
          <a:blip r:embed="rId2" cstate="screen"/>
          <a:srcRect/>
          <a:stretch>
            <a:fillRect/>
          </a:stretch>
        </p:blipFill>
        <p:spPr bwMode="auto">
          <a:xfrm>
            <a:off x="-143933" y="1"/>
            <a:ext cx="12335933" cy="6938963"/>
          </a:xfrm>
          <a:prstGeom prst="rect">
            <a:avLst/>
          </a:prstGeom>
          <a:noFill/>
        </p:spPr>
      </p:pic>
      <p:sp>
        <p:nvSpPr>
          <p:cNvPr id="3074" name="Rectangle 2"/>
          <p:cNvSpPr>
            <a:spLocks noGrp="1" noChangeArrowheads="1"/>
          </p:cNvSpPr>
          <p:nvPr>
            <p:ph type="ctrTitle"/>
          </p:nvPr>
        </p:nvSpPr>
        <p:spPr>
          <a:xfrm>
            <a:off x="1871136" y="2133600"/>
            <a:ext cx="7874000" cy="1366838"/>
          </a:xfrm>
        </p:spPr>
        <p:txBody>
          <a:bodyPr/>
          <a:lstStyle>
            <a:lvl1pPr algn="r">
              <a:defRPr>
                <a:solidFill>
                  <a:schemeClr val="bg1"/>
                </a:solidFill>
                <a:latin typeface="Calibri" pitchFamily="34" charset="0"/>
              </a:defRPr>
            </a:lvl1pPr>
          </a:lstStyle>
          <a:p>
            <a:r>
              <a:rPr lang="en-US"/>
              <a:t>Click to edit Master title style</a:t>
            </a:r>
          </a:p>
        </p:txBody>
      </p:sp>
      <p:sp>
        <p:nvSpPr>
          <p:cNvPr id="3075" name="Rectangle 3"/>
          <p:cNvSpPr>
            <a:spLocks noGrp="1" noChangeArrowheads="1"/>
          </p:cNvSpPr>
          <p:nvPr>
            <p:ph type="subTitle" idx="1"/>
          </p:nvPr>
        </p:nvSpPr>
        <p:spPr>
          <a:xfrm>
            <a:off x="1902884" y="3532189"/>
            <a:ext cx="7874000" cy="288925"/>
          </a:xfrm>
        </p:spPr>
        <p:txBody>
          <a:bodyPr/>
          <a:lstStyle>
            <a:lvl1pPr marL="0" indent="0" algn="r">
              <a:buFontTx/>
              <a:buNone/>
              <a:defRPr sz="1600">
                <a:solidFill>
                  <a:schemeClr val="bg1"/>
                </a:solidFill>
                <a:latin typeface="Calibri" pitchFamily="34" charset="0"/>
              </a:defRPr>
            </a:lvl1pPr>
          </a:lstStyle>
          <a:p>
            <a:r>
              <a:rPr lang="en-US"/>
              <a:t>Click to edit Master subtitle style</a:t>
            </a:r>
          </a:p>
        </p:txBody>
      </p:sp>
    </p:spTree>
    <p:extLst>
      <p:ext uri="{BB962C8B-B14F-4D97-AF65-F5344CB8AC3E}">
        <p14:creationId xmlns:p14="http://schemas.microsoft.com/office/powerpoint/2010/main" val="51959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pitchFamily="34" charset="0"/>
              </a:defRPr>
            </a:lvl1pPr>
          </a:lstStyle>
          <a:p>
            <a:fld id="{450E20CA-E8CC-4BBD-A5F4-2FC9D384B662}" type="datetimeFigureOut">
              <a:rPr lang="is-IS" smtClean="0"/>
              <a:pPr/>
              <a:t>8.10.2022</a:t>
            </a:fld>
            <a:endParaRPr lang="is-IS"/>
          </a:p>
        </p:txBody>
      </p:sp>
      <p:sp>
        <p:nvSpPr>
          <p:cNvPr id="5" name="Footer Placeholder 4"/>
          <p:cNvSpPr>
            <a:spLocks noGrp="1"/>
          </p:cNvSpPr>
          <p:nvPr>
            <p:ph type="ftr" sz="quarter" idx="11"/>
          </p:nvPr>
        </p:nvSpPr>
        <p:spPr/>
        <p:txBody>
          <a:bodyPr/>
          <a:lstStyle>
            <a:lvl1pPr>
              <a:defRPr>
                <a:latin typeface="Calibri" pitchFamily="34" charset="0"/>
              </a:defRPr>
            </a:lvl1pPr>
          </a:lstStyle>
          <a:p>
            <a:endParaRPr lang="is-IS"/>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1743045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fld id="{450E20CA-E8CC-4BBD-A5F4-2FC9D384B662}" type="datetimeFigureOut">
              <a:rPr lang="is-IS" smtClean="0"/>
              <a:pPr/>
              <a:t>8.10.2022</a:t>
            </a:fld>
            <a:endParaRPr lang="is-IS"/>
          </a:p>
        </p:txBody>
      </p:sp>
      <p:sp>
        <p:nvSpPr>
          <p:cNvPr id="5" name="Footer Placeholder 4"/>
          <p:cNvSpPr>
            <a:spLocks noGrp="1"/>
          </p:cNvSpPr>
          <p:nvPr>
            <p:ph type="ftr" sz="quarter" idx="11"/>
          </p:nvPr>
        </p:nvSpPr>
        <p:spPr/>
        <p:txBody>
          <a:bodyPr/>
          <a:lstStyle>
            <a:lvl1pPr>
              <a:defRPr>
                <a:latin typeface="Calibri" pitchFamily="34" charset="0"/>
              </a:defRPr>
            </a:lvl1pPr>
          </a:lstStyle>
          <a:p>
            <a:endParaRPr lang="is-IS"/>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1596533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1775884" y="1600205"/>
            <a:ext cx="4800600" cy="4525963"/>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79687" y="1600205"/>
            <a:ext cx="4802716" cy="4525963"/>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alibri" pitchFamily="34" charset="0"/>
              </a:defRPr>
            </a:lvl1pPr>
          </a:lstStyle>
          <a:p>
            <a:fld id="{450E20CA-E8CC-4BBD-A5F4-2FC9D384B662}" type="datetimeFigureOut">
              <a:rPr lang="is-IS" smtClean="0"/>
              <a:pPr/>
              <a:t>8.10.2022</a:t>
            </a:fld>
            <a:endParaRPr lang="is-IS"/>
          </a:p>
        </p:txBody>
      </p:sp>
      <p:sp>
        <p:nvSpPr>
          <p:cNvPr id="6" name="Footer Placeholder 5"/>
          <p:cNvSpPr>
            <a:spLocks noGrp="1"/>
          </p:cNvSpPr>
          <p:nvPr>
            <p:ph type="ftr" sz="quarter" idx="11"/>
          </p:nvPr>
        </p:nvSpPr>
        <p:spPr/>
        <p:txBody>
          <a:bodyPr/>
          <a:lstStyle>
            <a:lvl1pPr>
              <a:defRPr>
                <a:latin typeface="Calibri" pitchFamily="34" charset="0"/>
              </a:defRPr>
            </a:lvl1pPr>
          </a:lstStyle>
          <a:p>
            <a:endParaRPr lang="is-IS"/>
          </a:p>
        </p:txBody>
      </p:sp>
      <p:sp>
        <p:nvSpPr>
          <p:cNvPr id="7" name="Slide Number Placeholder 6"/>
          <p:cNvSpPr>
            <a:spLocks noGrp="1"/>
          </p:cNvSpPr>
          <p:nvPr>
            <p:ph type="sldNum" sz="quarter" idx="12"/>
          </p:nvPr>
        </p:nvSpPr>
        <p:spPr/>
        <p:txBody>
          <a:bodyPr/>
          <a:lstStyle>
            <a:lvl1pPr>
              <a:defRPr>
                <a:latin typeface="Calibri" pitchFamily="34" charset="0"/>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340768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09720" y="274638"/>
            <a:ext cx="9772680" cy="1143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1809720" y="1535113"/>
            <a:ext cx="4910664"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09720" y="2174875"/>
            <a:ext cx="4910664"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58005" y="1535113"/>
            <a:ext cx="472439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58005" y="2174875"/>
            <a:ext cx="472439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alibri" pitchFamily="34" charset="0"/>
              </a:defRPr>
            </a:lvl1pPr>
          </a:lstStyle>
          <a:p>
            <a:fld id="{450E20CA-E8CC-4BBD-A5F4-2FC9D384B662}" type="datetimeFigureOut">
              <a:rPr lang="is-IS" smtClean="0"/>
              <a:pPr/>
              <a:t>8.10.2022</a:t>
            </a:fld>
            <a:endParaRPr lang="is-IS"/>
          </a:p>
        </p:txBody>
      </p:sp>
      <p:sp>
        <p:nvSpPr>
          <p:cNvPr id="8" name="Footer Placeholder 7"/>
          <p:cNvSpPr>
            <a:spLocks noGrp="1"/>
          </p:cNvSpPr>
          <p:nvPr>
            <p:ph type="ftr" sz="quarter" idx="11"/>
          </p:nvPr>
        </p:nvSpPr>
        <p:spPr/>
        <p:txBody>
          <a:bodyPr/>
          <a:lstStyle>
            <a:lvl1pPr>
              <a:defRPr>
                <a:latin typeface="Calibri" pitchFamily="34" charset="0"/>
              </a:defRPr>
            </a:lvl1pPr>
          </a:lstStyle>
          <a:p>
            <a:endParaRPr lang="is-IS"/>
          </a:p>
        </p:txBody>
      </p:sp>
      <p:sp>
        <p:nvSpPr>
          <p:cNvPr id="9" name="Slide Number Placeholder 8"/>
          <p:cNvSpPr>
            <a:spLocks noGrp="1"/>
          </p:cNvSpPr>
          <p:nvPr>
            <p:ph type="sldNum" sz="quarter" idx="12"/>
          </p:nvPr>
        </p:nvSpPr>
        <p:spPr/>
        <p:txBody>
          <a:bodyPr/>
          <a:lstStyle>
            <a:lvl1pPr>
              <a:defRPr>
                <a:latin typeface="Calibri" pitchFamily="34" charset="0"/>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570992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Calibri" pitchFamily="34" charset="0"/>
              </a:defRPr>
            </a:lvl1pPr>
          </a:lstStyle>
          <a:p>
            <a:fld id="{450E20CA-E8CC-4BBD-A5F4-2FC9D384B662}" type="datetimeFigureOut">
              <a:rPr lang="is-IS" smtClean="0"/>
              <a:pPr/>
              <a:t>8.10.2022</a:t>
            </a:fld>
            <a:endParaRPr lang="is-IS"/>
          </a:p>
        </p:txBody>
      </p:sp>
      <p:sp>
        <p:nvSpPr>
          <p:cNvPr id="4" name="Footer Placeholder 3"/>
          <p:cNvSpPr>
            <a:spLocks noGrp="1"/>
          </p:cNvSpPr>
          <p:nvPr>
            <p:ph type="ftr" sz="quarter" idx="11"/>
          </p:nvPr>
        </p:nvSpPr>
        <p:spPr/>
        <p:txBody>
          <a:bodyPr/>
          <a:lstStyle>
            <a:lvl1pPr>
              <a:defRPr>
                <a:latin typeface="Calibri" pitchFamily="34" charset="0"/>
              </a:defRPr>
            </a:lvl1pPr>
          </a:lstStyle>
          <a:p>
            <a:endParaRPr lang="is-IS"/>
          </a:p>
        </p:txBody>
      </p:sp>
      <p:sp>
        <p:nvSpPr>
          <p:cNvPr id="5" name="Slide Number Placeholder 4"/>
          <p:cNvSpPr>
            <a:spLocks noGrp="1"/>
          </p:cNvSpPr>
          <p:nvPr>
            <p:ph type="sldNum" sz="quarter" idx="12"/>
          </p:nvPr>
        </p:nvSpPr>
        <p:spPr/>
        <p:txBody>
          <a:bodyPr/>
          <a:lstStyle>
            <a:lvl1pPr>
              <a:defRPr>
                <a:latin typeface="Calibri" pitchFamily="34" charset="0"/>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3889900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50E20CA-E8CC-4BBD-A5F4-2FC9D384B662}" type="datetimeFigureOut">
              <a:rPr lang="is-IS" smtClean="0"/>
              <a:pPr/>
              <a:t>8.10.2022</a:t>
            </a:fld>
            <a:endParaRPr lang="is-IS"/>
          </a:p>
        </p:txBody>
      </p:sp>
      <p:sp>
        <p:nvSpPr>
          <p:cNvPr id="3" name="Footer Placeholder 2"/>
          <p:cNvSpPr>
            <a:spLocks noGrp="1"/>
          </p:cNvSpPr>
          <p:nvPr>
            <p:ph type="ftr" sz="quarter" idx="11"/>
          </p:nvPr>
        </p:nvSpPr>
        <p:spPr/>
        <p:txBody>
          <a:bodyPr/>
          <a:lstStyle>
            <a:lvl1pPr>
              <a:defRPr/>
            </a:lvl1pPr>
          </a:lstStyle>
          <a:p>
            <a:endParaRPr lang="is-IS"/>
          </a:p>
        </p:txBody>
      </p:sp>
      <p:sp>
        <p:nvSpPr>
          <p:cNvPr id="4" name="Slide Number Placeholder 3"/>
          <p:cNvSpPr>
            <a:spLocks noGrp="1"/>
          </p:cNvSpPr>
          <p:nvPr>
            <p:ph type="sldNum" sz="quarter" idx="12"/>
          </p:nvPr>
        </p:nvSpPr>
        <p:spPr/>
        <p:txBody>
          <a:bodyPr/>
          <a:lstStyle>
            <a:lvl1pPr>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3711298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50E20CA-E8CC-4BBD-A5F4-2FC9D384B662}" type="datetimeFigureOut">
              <a:rPr lang="is-IS" smtClean="0"/>
              <a:pPr/>
              <a:t>8.10.2022</a:t>
            </a:fld>
            <a:endParaRPr lang="is-IS"/>
          </a:p>
        </p:txBody>
      </p:sp>
      <p:sp>
        <p:nvSpPr>
          <p:cNvPr id="6" name="Footer Placeholder 5"/>
          <p:cNvSpPr>
            <a:spLocks noGrp="1"/>
          </p:cNvSpPr>
          <p:nvPr>
            <p:ph type="ftr" sz="quarter" idx="11"/>
          </p:nvPr>
        </p:nvSpPr>
        <p:spPr/>
        <p:txBody>
          <a:bodyPr/>
          <a:lstStyle>
            <a:lvl1pPr>
              <a:defRPr/>
            </a:lvl1pPr>
          </a:lstStyle>
          <a:p>
            <a:endParaRPr lang="is-IS"/>
          </a:p>
        </p:txBody>
      </p:sp>
      <p:sp>
        <p:nvSpPr>
          <p:cNvPr id="7" name="Slide Number Placeholder 6"/>
          <p:cNvSpPr>
            <a:spLocks noGrp="1"/>
          </p:cNvSpPr>
          <p:nvPr>
            <p:ph type="sldNum" sz="quarter" idx="12"/>
          </p:nvPr>
        </p:nvSpPr>
        <p:spPr/>
        <p:txBody>
          <a:bodyPr/>
          <a:lstStyle>
            <a:lvl1pPr>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37890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7525EEC3-56DA-4F13-A3FF-2E7EC71E314D}" type="datetimeFigureOut">
              <a:rPr lang="is-IS" smtClean="0"/>
              <a:t>8.10.2022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873034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50E20CA-E8CC-4BBD-A5F4-2FC9D384B662}" type="datetimeFigureOut">
              <a:rPr lang="is-IS" smtClean="0"/>
              <a:pPr/>
              <a:t>8.10.2022</a:t>
            </a:fld>
            <a:endParaRPr lang="is-IS"/>
          </a:p>
        </p:txBody>
      </p:sp>
      <p:sp>
        <p:nvSpPr>
          <p:cNvPr id="6" name="Footer Placeholder 5"/>
          <p:cNvSpPr>
            <a:spLocks noGrp="1"/>
          </p:cNvSpPr>
          <p:nvPr>
            <p:ph type="ftr" sz="quarter" idx="11"/>
          </p:nvPr>
        </p:nvSpPr>
        <p:spPr/>
        <p:txBody>
          <a:bodyPr/>
          <a:lstStyle>
            <a:lvl1pPr>
              <a:defRPr/>
            </a:lvl1pPr>
          </a:lstStyle>
          <a:p>
            <a:endParaRPr lang="is-IS"/>
          </a:p>
        </p:txBody>
      </p:sp>
      <p:sp>
        <p:nvSpPr>
          <p:cNvPr id="7" name="Slide Number Placeholder 6"/>
          <p:cNvSpPr>
            <a:spLocks noGrp="1"/>
          </p:cNvSpPr>
          <p:nvPr>
            <p:ph type="sldNum" sz="quarter" idx="12"/>
          </p:nvPr>
        </p:nvSpPr>
        <p:spPr/>
        <p:txBody>
          <a:bodyPr/>
          <a:lstStyle>
            <a:lvl1pPr>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775709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50E20CA-E8CC-4BBD-A5F4-2FC9D384B662}" type="datetimeFigureOut">
              <a:rPr lang="is-IS" smtClean="0"/>
              <a:pPr/>
              <a:t>8.10.2022</a:t>
            </a:fld>
            <a:endParaRPr lang="is-IS"/>
          </a:p>
        </p:txBody>
      </p:sp>
      <p:sp>
        <p:nvSpPr>
          <p:cNvPr id="5" name="Footer Placeholder 4"/>
          <p:cNvSpPr>
            <a:spLocks noGrp="1"/>
          </p:cNvSpPr>
          <p:nvPr>
            <p:ph type="ftr" sz="quarter" idx="11"/>
          </p:nvPr>
        </p:nvSpPr>
        <p:spPr/>
        <p:txBody>
          <a:bodyPr/>
          <a:lstStyle>
            <a:lvl1pPr>
              <a:defRPr/>
            </a:lvl1pPr>
          </a:lstStyle>
          <a:p>
            <a:endParaRPr lang="is-IS"/>
          </a:p>
        </p:txBody>
      </p:sp>
      <p:sp>
        <p:nvSpPr>
          <p:cNvPr id="6" name="Slide Number Placeholder 5"/>
          <p:cNvSpPr>
            <a:spLocks noGrp="1"/>
          </p:cNvSpPr>
          <p:nvPr>
            <p:ph type="sldNum" sz="quarter" idx="12"/>
          </p:nvPr>
        </p:nvSpPr>
        <p:spPr/>
        <p:txBody>
          <a:bodyPr/>
          <a:lstStyle>
            <a:lvl1pPr>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761655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260355"/>
            <a:ext cx="2455333" cy="5865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75887" y="260355"/>
            <a:ext cx="7162800"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50E20CA-E8CC-4BBD-A5F4-2FC9D384B662}" type="datetimeFigureOut">
              <a:rPr lang="is-IS" smtClean="0"/>
              <a:pPr/>
              <a:t>8.10.2022</a:t>
            </a:fld>
            <a:endParaRPr lang="is-IS"/>
          </a:p>
        </p:txBody>
      </p:sp>
      <p:sp>
        <p:nvSpPr>
          <p:cNvPr id="5" name="Footer Placeholder 4"/>
          <p:cNvSpPr>
            <a:spLocks noGrp="1"/>
          </p:cNvSpPr>
          <p:nvPr>
            <p:ph type="ftr" sz="quarter" idx="11"/>
          </p:nvPr>
        </p:nvSpPr>
        <p:spPr/>
        <p:txBody>
          <a:bodyPr/>
          <a:lstStyle>
            <a:lvl1pPr>
              <a:defRPr/>
            </a:lvl1pPr>
          </a:lstStyle>
          <a:p>
            <a:endParaRPr lang="is-IS"/>
          </a:p>
        </p:txBody>
      </p:sp>
      <p:sp>
        <p:nvSpPr>
          <p:cNvPr id="6" name="Slide Number Placeholder 5"/>
          <p:cNvSpPr>
            <a:spLocks noGrp="1"/>
          </p:cNvSpPr>
          <p:nvPr>
            <p:ph type="sldNum" sz="quarter" idx="12"/>
          </p:nvPr>
        </p:nvSpPr>
        <p:spPr/>
        <p:txBody>
          <a:bodyPr/>
          <a:lstStyle>
            <a:lvl1pPr>
              <a:defRPr/>
            </a:lvl1pPr>
          </a:lstStyle>
          <a:p>
            <a:fld id="{3ACAF7A4-1548-4063-981E-4BEC010D8351}" type="slidenum">
              <a:rPr lang="is-IS" smtClean="0"/>
              <a:pPr/>
              <a:t>‹#›</a:t>
            </a:fld>
            <a:endParaRPr lang="is-IS"/>
          </a:p>
        </p:txBody>
      </p:sp>
    </p:spTree>
    <p:extLst>
      <p:ext uri="{BB962C8B-B14F-4D97-AF65-F5344CB8AC3E}">
        <p14:creationId xmlns:p14="http://schemas.microsoft.com/office/powerpoint/2010/main" val="2787815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is-IS"/>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is-IS"/>
          </a:p>
        </p:txBody>
      </p:sp>
      <p:sp>
        <p:nvSpPr>
          <p:cNvPr id="6" name="Rectangle 3"/>
          <p:cNvSpPr>
            <a:spLocks noGrp="1" noChangeArrowheads="1"/>
          </p:cNvSpPr>
          <p:nvPr>
            <p:ph type="sldNum" sz="quarter" idx="11"/>
          </p:nvPr>
        </p:nvSpPr>
        <p:spPr>
          <a:ln/>
        </p:spPr>
        <p:txBody>
          <a:bodyPr/>
          <a:lstStyle>
            <a:lvl1pPr>
              <a:defRPr/>
            </a:lvl1pPr>
          </a:lstStyle>
          <a:p>
            <a:pPr>
              <a:defRPr/>
            </a:pPr>
            <a:fld id="{494807BB-3DCE-47F3-9A86-CD70FE3ED309}" type="slidenum">
              <a:rPr lang="en-US" altLang="is-IS"/>
              <a:pPr>
                <a:defRPr/>
              </a:pPr>
              <a:t>‹#›</a:t>
            </a:fld>
            <a:endParaRPr lang="en-US" altLang="is-I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is-IS"/>
          </a:p>
        </p:txBody>
      </p:sp>
    </p:spTree>
    <p:extLst>
      <p:ext uri="{BB962C8B-B14F-4D97-AF65-F5344CB8AC3E}">
        <p14:creationId xmlns:p14="http://schemas.microsoft.com/office/powerpoint/2010/main" val="3430048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is-IS"/>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is-IS"/>
          </a:p>
        </p:txBody>
      </p:sp>
      <p:sp>
        <p:nvSpPr>
          <p:cNvPr id="7" name="Rectangle 3"/>
          <p:cNvSpPr>
            <a:spLocks noGrp="1" noChangeArrowheads="1"/>
          </p:cNvSpPr>
          <p:nvPr>
            <p:ph type="sldNum" sz="quarter" idx="11"/>
          </p:nvPr>
        </p:nvSpPr>
        <p:spPr>
          <a:ln/>
        </p:spPr>
        <p:txBody>
          <a:bodyPr/>
          <a:lstStyle>
            <a:lvl1pPr>
              <a:defRPr/>
            </a:lvl1pPr>
          </a:lstStyle>
          <a:p>
            <a:pPr>
              <a:defRPr/>
            </a:pPr>
            <a:fld id="{8D5339F3-02C6-4D90-B106-623BDE57ADBF}" type="slidenum">
              <a:rPr lang="en-US" altLang="is-IS"/>
              <a:pPr>
                <a:defRPr/>
              </a:pPr>
              <a:t>‹#›</a:t>
            </a:fld>
            <a:endParaRPr lang="en-US" altLang="is-I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is-IS"/>
          </a:p>
        </p:txBody>
      </p:sp>
    </p:spTree>
    <p:extLst>
      <p:ext uri="{BB962C8B-B14F-4D97-AF65-F5344CB8AC3E}">
        <p14:creationId xmlns:p14="http://schemas.microsoft.com/office/powerpoint/2010/main" val="153435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5EEC3-56DA-4F13-A3FF-2E7EC71E314D}" type="datetimeFigureOut">
              <a:rPr lang="is-IS" smtClean="0"/>
              <a:t>8.10.2022</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279759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p:cNvSpPr>
            <a:spLocks noGrp="1"/>
          </p:cNvSpPr>
          <p:nvPr>
            <p:ph type="dt" sz="half" idx="10"/>
          </p:nvPr>
        </p:nvSpPr>
        <p:spPr/>
        <p:txBody>
          <a:bodyPr/>
          <a:lstStyle/>
          <a:p>
            <a:fld id="{7525EEC3-56DA-4F13-A3FF-2E7EC71E314D}" type="datetimeFigureOut">
              <a:rPr lang="is-IS" smtClean="0"/>
              <a:t>8.10.2022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107654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p:cNvSpPr>
            <a:spLocks noGrp="1"/>
          </p:cNvSpPr>
          <p:nvPr>
            <p:ph type="dt" sz="half" idx="10"/>
          </p:nvPr>
        </p:nvSpPr>
        <p:spPr/>
        <p:txBody>
          <a:bodyPr/>
          <a:lstStyle/>
          <a:p>
            <a:fld id="{7525EEC3-56DA-4F13-A3FF-2E7EC71E314D}" type="datetimeFigureOut">
              <a:rPr lang="is-IS" smtClean="0"/>
              <a:t>8.10.2022</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230861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p:txBody>
          <a:bodyPr/>
          <a:lstStyle/>
          <a:p>
            <a:fld id="{7525EEC3-56DA-4F13-A3FF-2E7EC71E314D}" type="datetimeFigureOut">
              <a:rPr lang="is-IS" smtClean="0"/>
              <a:t>8.10.2022</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113128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5EEC3-56DA-4F13-A3FF-2E7EC71E314D}" type="datetimeFigureOut">
              <a:rPr lang="is-IS" smtClean="0"/>
              <a:t>8.10.2022</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312282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25EEC3-56DA-4F13-A3FF-2E7EC71E314D}" type="datetimeFigureOut">
              <a:rPr lang="is-IS" smtClean="0"/>
              <a:t>8.10.2022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241620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25EEC3-56DA-4F13-A3FF-2E7EC71E314D}" type="datetimeFigureOut">
              <a:rPr lang="is-IS" smtClean="0"/>
              <a:t>8.10.2022</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518B06AC-821F-4C83-926D-89CFFCDB5380}" type="slidenum">
              <a:rPr lang="is-IS" smtClean="0"/>
              <a:t>‹#›</a:t>
            </a:fld>
            <a:endParaRPr lang="is-IS"/>
          </a:p>
        </p:txBody>
      </p:sp>
    </p:spTree>
    <p:extLst>
      <p:ext uri="{BB962C8B-B14F-4D97-AF65-F5344CB8AC3E}">
        <p14:creationId xmlns:p14="http://schemas.microsoft.com/office/powerpoint/2010/main" val="398547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5EEC3-56DA-4F13-A3FF-2E7EC71E314D}" type="datetimeFigureOut">
              <a:rPr lang="is-IS" smtClean="0"/>
              <a:t>8.10.2022</a:t>
            </a:fld>
            <a:endParaRPr lang="is-I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B06AC-821F-4C83-926D-89CFFCDB5380}" type="slidenum">
              <a:rPr lang="is-IS" smtClean="0"/>
              <a:t>‹#›</a:t>
            </a:fld>
            <a:endParaRPr lang="is-IS"/>
          </a:p>
        </p:txBody>
      </p:sp>
    </p:spTree>
    <p:extLst>
      <p:ext uri="{BB962C8B-B14F-4D97-AF65-F5344CB8AC3E}">
        <p14:creationId xmlns:p14="http://schemas.microsoft.com/office/powerpoint/2010/main" val="2737889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75886" y="260350"/>
            <a:ext cx="982133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75885" y="1600205"/>
            <a:ext cx="9806516"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775884"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fld id="{450E20CA-E8CC-4BBD-A5F4-2FC9D384B662}" type="datetimeFigureOut">
              <a:rPr lang="is-IS" smtClean="0"/>
              <a:pPr/>
              <a:t>8.10.2022</a:t>
            </a:fld>
            <a:endParaRPr lang="is-IS"/>
          </a:p>
        </p:txBody>
      </p:sp>
      <p:sp>
        <p:nvSpPr>
          <p:cNvPr id="1029" name="Rectangle 5"/>
          <p:cNvSpPr>
            <a:spLocks noGrp="1" noChangeArrowheads="1"/>
          </p:cNvSpPr>
          <p:nvPr>
            <p:ph type="ftr" sz="quarter" idx="3"/>
          </p:nvPr>
        </p:nvSpPr>
        <p:spPr bwMode="auto">
          <a:xfrm>
            <a:off x="4847170" y="6237288"/>
            <a:ext cx="367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is-I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3ACAF7A4-1548-4063-981E-4BEC010D8351}" type="slidenum">
              <a:rPr lang="is-IS" smtClean="0"/>
              <a:pPr/>
              <a:t>‹#›</a:t>
            </a:fld>
            <a:endParaRPr lang="is-IS"/>
          </a:p>
        </p:txBody>
      </p:sp>
      <p:pic>
        <p:nvPicPr>
          <p:cNvPr id="1031" name="Picture 7" descr="Almenn síða copy"/>
          <p:cNvPicPr>
            <a:picLocks noChangeAspect="1" noChangeArrowheads="1"/>
          </p:cNvPicPr>
          <p:nvPr/>
        </p:nvPicPr>
        <p:blipFill>
          <a:blip r:embed="rId15" cstate="screen"/>
          <a:srcRect/>
          <a:stretch>
            <a:fillRect/>
          </a:stretch>
        </p:blipFill>
        <p:spPr bwMode="auto">
          <a:xfrm>
            <a:off x="4" y="0"/>
            <a:ext cx="1665817" cy="6858000"/>
          </a:xfrm>
          <a:prstGeom prst="rect">
            <a:avLst/>
          </a:prstGeom>
          <a:noFill/>
        </p:spPr>
      </p:pic>
    </p:spTree>
    <p:extLst>
      <p:ext uri="{BB962C8B-B14F-4D97-AF65-F5344CB8AC3E}">
        <p14:creationId xmlns:p14="http://schemas.microsoft.com/office/powerpoint/2010/main" val="21267372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2pPr>
      <a:lvl3pPr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3pPr>
      <a:lvl4pPr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4pPr>
      <a:lvl5pPr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5pPr>
      <a:lvl6pPr marL="457200"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6pPr>
      <a:lvl7pPr marL="914400"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7pPr>
      <a:lvl8pPr marL="1371600"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8pPr>
      <a:lvl9pPr marL="1828800" algn="ctr" rtl="0" eaLnBrk="1" fontAlgn="base" hangingPunct="1">
        <a:spcBef>
          <a:spcPct val="0"/>
        </a:spcBef>
        <a:spcAft>
          <a:spcPct val="0"/>
        </a:spcAft>
        <a:defRPr sz="3600">
          <a:solidFill>
            <a:schemeClr val="tx2"/>
          </a:solidFill>
          <a:effectLst>
            <a:outerShdw blurRad="38100" dist="38100" dir="2700000" algn="tl">
              <a:srgbClr val="C0C0C0"/>
            </a:outerShdw>
          </a:effectLst>
          <a:latin typeface="Eras Demi ITC"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2460/javma.247.8.901"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2460/javma.2004.225.868"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2460/javma.257.7.734"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15A6DC7E-9547-3BA9-0D04-864ADE2E986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82633" y="-22315"/>
            <a:ext cx="12474633" cy="6902630"/>
          </a:xfrm>
          <a:prstGeom prst="rect">
            <a:avLst/>
          </a:prstGeom>
        </p:spPr>
      </p:pic>
      <p:sp>
        <p:nvSpPr>
          <p:cNvPr id="2" name="Title 1"/>
          <p:cNvSpPr>
            <a:spLocks noGrp="1"/>
          </p:cNvSpPr>
          <p:nvPr>
            <p:ph type="ctrTitle"/>
          </p:nvPr>
        </p:nvSpPr>
        <p:spPr>
          <a:xfrm>
            <a:off x="1871136" y="2290010"/>
            <a:ext cx="7874000" cy="1366838"/>
          </a:xfrm>
        </p:spPr>
        <p:txBody>
          <a:bodyPr/>
          <a:lstStyle/>
          <a:p>
            <a:pPr algn="ctr"/>
            <a:r>
              <a:rPr lang="en-US" b="1" i="0" dirty="0">
                <a:solidFill>
                  <a:srgbClr val="FFC000"/>
                </a:solidFill>
                <a:effectLst/>
                <a:latin typeface="Segoe UI" panose="020B0502040204020203" pitchFamily="34" charset="0"/>
              </a:rPr>
              <a:t>Accidents and incidence in K-9 at SAR work or training</a:t>
            </a:r>
            <a:br>
              <a:rPr lang="is-IS" dirty="0"/>
            </a:br>
            <a:endParaRPr lang="is-IS" sz="2800" dirty="0"/>
          </a:p>
        </p:txBody>
      </p:sp>
      <p:sp>
        <p:nvSpPr>
          <p:cNvPr id="3" name="Subtitle 2"/>
          <p:cNvSpPr>
            <a:spLocks noGrp="1"/>
          </p:cNvSpPr>
          <p:nvPr>
            <p:ph type="subTitle" idx="1"/>
          </p:nvPr>
        </p:nvSpPr>
        <p:spPr>
          <a:xfrm>
            <a:off x="203964" y="3862261"/>
            <a:ext cx="10243457" cy="2322848"/>
          </a:xfrm>
        </p:spPr>
        <p:txBody>
          <a:bodyPr/>
          <a:lstStyle/>
          <a:p>
            <a:pPr algn="ctr"/>
            <a:r>
              <a:rPr lang="is-IS" sz="2800" dirty="0"/>
              <a:t>Survey to dog handlers within ICAR</a:t>
            </a:r>
          </a:p>
          <a:p>
            <a:pPr algn="ctr"/>
            <a:endParaRPr lang="is-IS" sz="2400" dirty="0"/>
          </a:p>
          <a:p>
            <a:pPr algn="ctr"/>
            <a:r>
              <a:rPr lang="is-IS" sz="2400" dirty="0"/>
              <a:t>Þóra J Jónasdóttir, DVM, PhD</a:t>
            </a:r>
          </a:p>
          <a:p>
            <a:pPr algn="ctr"/>
            <a:r>
              <a:rPr lang="is-IS" sz="2400" dirty="0"/>
              <a:t>ICE-SAR</a:t>
            </a:r>
          </a:p>
          <a:p>
            <a:pPr algn="ctr"/>
            <a:endParaRPr lang="is-IS" sz="24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4972-0D8E-B79D-14DF-EA66D71B8418}"/>
              </a:ext>
            </a:extLst>
          </p:cNvPr>
          <p:cNvSpPr>
            <a:spLocks noGrp="1"/>
          </p:cNvSpPr>
          <p:nvPr>
            <p:ph type="title"/>
          </p:nvPr>
        </p:nvSpPr>
        <p:spPr/>
        <p:txBody>
          <a:bodyPr/>
          <a:lstStyle/>
          <a:p>
            <a:r>
              <a:rPr lang="is-IS" sz="2800" b="1" kern="1800" dirty="0">
                <a:solidFill>
                  <a:schemeClr val="tx1"/>
                </a:solidFill>
                <a:effectLst/>
                <a:ea typeface="Times New Roman" panose="02020603050405020304" pitchFamily="18" charset="0"/>
                <a:cs typeface="Calibri" panose="020F0502020204030204" pitchFamily="34" charset="0"/>
              </a:rPr>
              <a:t>Injuries and illnesses among urban search-and-rescue dogs deployed to Haiti following the January 12, 2010, earthquake</a:t>
            </a:r>
            <a:endParaRPr lang="is-IS" sz="2800" dirty="0">
              <a:solidFill>
                <a:schemeClr val="tx1"/>
              </a:solidFill>
              <a:cs typeface="Calibri" panose="020F0502020204030204" pitchFamily="34" charset="0"/>
            </a:endParaRPr>
          </a:p>
        </p:txBody>
      </p:sp>
      <p:sp>
        <p:nvSpPr>
          <p:cNvPr id="3" name="Content Placeholder 2">
            <a:extLst>
              <a:ext uri="{FF2B5EF4-FFF2-40B4-BE49-F238E27FC236}">
                <a16:creationId xmlns:a16="http://schemas.microsoft.com/office/drawing/2014/main" id="{DBC39EFD-E1FB-A7C1-1C8F-D03C214EEBFB}"/>
              </a:ext>
            </a:extLst>
          </p:cNvPr>
          <p:cNvSpPr>
            <a:spLocks noGrp="1"/>
          </p:cNvSpPr>
          <p:nvPr>
            <p:ph idx="1"/>
          </p:nvPr>
        </p:nvSpPr>
        <p:spPr>
          <a:xfrm>
            <a:off x="1775885" y="1600205"/>
            <a:ext cx="7829747" cy="4525963"/>
          </a:xfrm>
        </p:spPr>
        <p:txBody>
          <a:bodyPr/>
          <a:lstStyle/>
          <a:p>
            <a:r>
              <a:rPr lang="is-IS" sz="2800" dirty="0"/>
              <a:t>23 Federal Emergency Managmeent Agency (FEMA) USAR dogs deployed to Haiti</a:t>
            </a:r>
          </a:p>
          <a:p>
            <a:r>
              <a:rPr lang="is-IS" sz="2800" dirty="0"/>
              <a:t>Online survey dogs worked 1785 h</a:t>
            </a:r>
          </a:p>
          <a:p>
            <a:r>
              <a:rPr lang="is-IS" sz="2800" dirty="0"/>
              <a:t>Of 33 handlers w 37 dogs 19 handlers w 23 dogs completed</a:t>
            </a:r>
          </a:p>
          <a:p>
            <a:r>
              <a:rPr lang="is-IS" sz="2800" dirty="0"/>
              <a:t>Injuries and illnesses reported in 10/23 (43%) </a:t>
            </a:r>
          </a:p>
          <a:p>
            <a:r>
              <a:rPr lang="is-IS" sz="2800" dirty="0"/>
              <a:t>8 multiple issues</a:t>
            </a:r>
          </a:p>
          <a:p>
            <a:pPr lvl="1"/>
            <a:r>
              <a:rPr lang="is-IS" sz="2400" dirty="0"/>
              <a:t>Dehydration </a:t>
            </a:r>
            <a:r>
              <a:rPr lang="is-IS" sz="2400" dirty="0">
                <a:solidFill>
                  <a:schemeClr val="accent5">
                    <a:lumMod val="50000"/>
                  </a:schemeClr>
                </a:solidFill>
              </a:rPr>
              <a:t>3.9 events/1000 h</a:t>
            </a:r>
          </a:p>
          <a:p>
            <a:pPr lvl="1"/>
            <a:r>
              <a:rPr lang="is-IS" sz="2400" dirty="0"/>
              <a:t>Wounding </a:t>
            </a:r>
            <a:r>
              <a:rPr lang="is-IS" sz="2400" dirty="0">
                <a:solidFill>
                  <a:schemeClr val="accent5">
                    <a:lumMod val="50000"/>
                  </a:schemeClr>
                </a:solidFill>
              </a:rPr>
              <a:t>3.4 events/1000 h</a:t>
            </a:r>
          </a:p>
          <a:p>
            <a:pPr lvl="1"/>
            <a:r>
              <a:rPr lang="is-IS" sz="2400" dirty="0"/>
              <a:t>Ocular discharge </a:t>
            </a:r>
            <a:r>
              <a:rPr lang="is-IS" sz="2400" dirty="0">
                <a:solidFill>
                  <a:schemeClr val="accent5">
                    <a:lumMod val="50000"/>
                  </a:schemeClr>
                </a:solidFill>
              </a:rPr>
              <a:t>1.1 events/1000 h</a:t>
            </a:r>
          </a:p>
          <a:p>
            <a:pPr lvl="1"/>
            <a:r>
              <a:rPr lang="is-IS" sz="2400" dirty="0"/>
              <a:t>Appetite decrease </a:t>
            </a:r>
            <a:r>
              <a:rPr lang="is-IS" sz="2400" dirty="0">
                <a:solidFill>
                  <a:schemeClr val="accent5">
                    <a:lumMod val="50000"/>
                  </a:schemeClr>
                </a:solidFill>
              </a:rPr>
              <a:t>1.1 events/1000 h</a:t>
            </a:r>
          </a:p>
          <a:p>
            <a:pPr lvl="1"/>
            <a:endParaRPr lang="is-IS" dirty="0"/>
          </a:p>
        </p:txBody>
      </p:sp>
      <p:cxnSp>
        <p:nvCxnSpPr>
          <p:cNvPr id="4" name="Straight Connector 3">
            <a:extLst>
              <a:ext uri="{FF2B5EF4-FFF2-40B4-BE49-F238E27FC236}">
                <a16:creationId xmlns:a16="http://schemas.microsoft.com/office/drawing/2014/main" id="{3596EFAF-1555-CC9D-E3FC-9EFFAD6AE14A}"/>
              </a:ext>
            </a:extLst>
          </p:cNvPr>
          <p:cNvCxnSpPr/>
          <p:nvPr/>
        </p:nvCxnSpPr>
        <p:spPr>
          <a:xfrm>
            <a:off x="2150637" y="1396457"/>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6" name="Picture 5">
            <a:extLst>
              <a:ext uri="{FF2B5EF4-FFF2-40B4-BE49-F238E27FC236}">
                <a16:creationId xmlns:a16="http://schemas.microsoft.com/office/drawing/2014/main" id="{C26CC37C-B6AE-DFCA-E9FA-C652583C90FC}"/>
              </a:ext>
            </a:extLst>
          </p:cNvPr>
          <p:cNvPicPr>
            <a:picLocks noChangeAspect="1"/>
          </p:cNvPicPr>
          <p:nvPr/>
        </p:nvPicPr>
        <p:blipFill>
          <a:blip r:embed="rId2"/>
          <a:stretch>
            <a:fillRect/>
          </a:stretch>
        </p:blipFill>
        <p:spPr>
          <a:xfrm>
            <a:off x="9238594" y="2200694"/>
            <a:ext cx="2925654" cy="4657306"/>
          </a:xfrm>
          <a:prstGeom prst="rect">
            <a:avLst/>
          </a:prstGeom>
        </p:spPr>
      </p:pic>
    </p:spTree>
    <p:extLst>
      <p:ext uri="{BB962C8B-B14F-4D97-AF65-F5344CB8AC3E}">
        <p14:creationId xmlns:p14="http://schemas.microsoft.com/office/powerpoint/2010/main" val="4802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7A74-C20C-511D-E3FB-610FBCA7D951}"/>
              </a:ext>
            </a:extLst>
          </p:cNvPr>
          <p:cNvSpPr>
            <a:spLocks noGrp="1"/>
          </p:cNvSpPr>
          <p:nvPr>
            <p:ph type="title"/>
          </p:nvPr>
        </p:nvSpPr>
        <p:spPr>
          <a:xfrm>
            <a:off x="1775885" y="134039"/>
            <a:ext cx="9821333" cy="1143000"/>
          </a:xfrm>
        </p:spPr>
        <p:txBody>
          <a:bodyPr/>
          <a:lstStyle/>
          <a:p>
            <a:r>
              <a:rPr lang="is-IS" sz="2400" b="1" kern="1800" dirty="0">
                <a:solidFill>
                  <a:schemeClr val="tx1"/>
                </a:solidFill>
                <a:effectLst/>
                <a:ea typeface="Times New Roman" panose="02020603050405020304" pitchFamily="18" charset="0"/>
                <a:cs typeface="Calibri" panose="020F0502020204030204" pitchFamily="34" charset="0"/>
              </a:rPr>
              <a:t>Injuries and illnesses among Federal Emergency Management Agency-certified search-and-recovery and search-and-rescue dogs deployed to Oso, Washington, following the March 22, 2014, State Route 530 landslide</a:t>
            </a:r>
            <a:endParaRPr lang="is-IS" sz="2400" dirty="0">
              <a:solidFill>
                <a:schemeClr val="tx1"/>
              </a:solidFill>
              <a:cs typeface="Calibri" panose="020F0502020204030204" pitchFamily="34" charset="0"/>
            </a:endParaRPr>
          </a:p>
        </p:txBody>
      </p:sp>
      <p:sp>
        <p:nvSpPr>
          <p:cNvPr id="3" name="Content Placeholder 2">
            <a:extLst>
              <a:ext uri="{FF2B5EF4-FFF2-40B4-BE49-F238E27FC236}">
                <a16:creationId xmlns:a16="http://schemas.microsoft.com/office/drawing/2014/main" id="{E2B6B1A3-2053-6782-0277-82D4FB0FD7A1}"/>
              </a:ext>
            </a:extLst>
          </p:cNvPr>
          <p:cNvSpPr>
            <a:spLocks noGrp="1"/>
          </p:cNvSpPr>
          <p:nvPr>
            <p:ph idx="1"/>
          </p:nvPr>
        </p:nvSpPr>
        <p:spPr>
          <a:xfrm>
            <a:off x="1775885" y="1442550"/>
            <a:ext cx="6873766" cy="4525963"/>
          </a:xfrm>
        </p:spPr>
        <p:txBody>
          <a:bodyPr/>
          <a:lstStyle/>
          <a:p>
            <a:r>
              <a:rPr lang="is-IS" dirty="0"/>
              <a:t>25 Federal Emergency Managment Agency search dogs</a:t>
            </a:r>
          </a:p>
          <a:p>
            <a:r>
              <a:rPr lang="is-IS" dirty="0"/>
              <a:t>Dogs worked in total 2015 hours</a:t>
            </a:r>
          </a:p>
          <a:p>
            <a:r>
              <a:rPr lang="is-IS" dirty="0"/>
              <a:t>Injuries reported in 21 dogs (84%)</a:t>
            </a:r>
          </a:p>
          <a:p>
            <a:r>
              <a:rPr lang="is-IS" dirty="0"/>
              <a:t>In total events 66.5/1000 h worked</a:t>
            </a:r>
          </a:p>
          <a:p>
            <a:pPr lvl="1"/>
            <a:r>
              <a:rPr lang="is-IS" dirty="0"/>
              <a:t>Wounds (abrasions, pad wear, paw splits, lacerations) </a:t>
            </a:r>
            <a:r>
              <a:rPr lang="is-IS" sz="2000" dirty="0">
                <a:solidFill>
                  <a:schemeClr val="accent5">
                    <a:lumMod val="50000"/>
                  </a:schemeClr>
                </a:solidFill>
              </a:rPr>
              <a:t>28/1000 h</a:t>
            </a:r>
          </a:p>
          <a:p>
            <a:pPr lvl="1"/>
            <a:r>
              <a:rPr lang="is-IS" dirty="0"/>
              <a:t>Dehydration </a:t>
            </a:r>
            <a:r>
              <a:rPr lang="is-IS" sz="2000" dirty="0">
                <a:solidFill>
                  <a:schemeClr val="accent5">
                    <a:lumMod val="50000"/>
                  </a:schemeClr>
                </a:solidFill>
              </a:rPr>
              <a:t>10/1000 h</a:t>
            </a:r>
            <a:endParaRPr lang="is-IS" sz="2000" dirty="0"/>
          </a:p>
          <a:p>
            <a:r>
              <a:rPr lang="is-IS" dirty="0"/>
              <a:t>All events resolved during deployment or within 2 weeks</a:t>
            </a:r>
          </a:p>
          <a:p>
            <a:pPr marL="457200" lvl="1" indent="0">
              <a:buNone/>
            </a:pPr>
            <a:endParaRPr lang="is-IS" sz="2000" dirty="0">
              <a:solidFill>
                <a:schemeClr val="accent5">
                  <a:lumMod val="50000"/>
                </a:schemeClr>
              </a:solidFill>
            </a:endParaRPr>
          </a:p>
        </p:txBody>
      </p:sp>
      <p:sp>
        <p:nvSpPr>
          <p:cNvPr id="4" name="TextBox 3">
            <a:extLst>
              <a:ext uri="{FF2B5EF4-FFF2-40B4-BE49-F238E27FC236}">
                <a16:creationId xmlns:a16="http://schemas.microsoft.com/office/drawing/2014/main" id="{0CCB2BFA-D8ED-5E3A-D841-CBB189383574}"/>
              </a:ext>
            </a:extLst>
          </p:cNvPr>
          <p:cNvSpPr txBox="1"/>
          <p:nvPr/>
        </p:nvSpPr>
        <p:spPr>
          <a:xfrm>
            <a:off x="8702565" y="1277039"/>
            <a:ext cx="4114800" cy="646331"/>
          </a:xfrm>
          <a:prstGeom prst="rect">
            <a:avLst/>
          </a:prstGeom>
          <a:noFill/>
        </p:spPr>
        <p:txBody>
          <a:bodyPr wrap="square" rtlCol="0">
            <a:spAutoFit/>
          </a:bodyPr>
          <a:lstStyle/>
          <a:p>
            <a:r>
              <a:rPr lang="is-IS" sz="1800" dirty="0">
                <a:effectLst/>
                <a:latin typeface="Times New Roman" panose="02020603050405020304" pitchFamily="18" charset="0"/>
                <a:ea typeface="Times New Roman" panose="02020603050405020304" pitchFamily="18" charset="0"/>
                <a:cs typeface="Times New Roman" panose="02020603050405020304" pitchFamily="18" charset="0"/>
              </a:rPr>
              <a:t>DOI: </a:t>
            </a:r>
            <a:r>
              <a:rPr lang="is-IS" sz="1800" u="none" strike="noStrike" dirty="0">
                <a:solidFill>
                  <a:srgbClr val="0071BC"/>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10.2460/javma.247.8.901</a:t>
            </a:r>
            <a:endParaRPr lang="is-I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cxnSp>
        <p:nvCxnSpPr>
          <p:cNvPr id="5" name="Straight Connector 4">
            <a:extLst>
              <a:ext uri="{FF2B5EF4-FFF2-40B4-BE49-F238E27FC236}">
                <a16:creationId xmlns:a16="http://schemas.microsoft.com/office/drawing/2014/main" id="{AEE87816-5C63-311C-D039-7135C3634AF0}"/>
              </a:ext>
            </a:extLst>
          </p:cNvPr>
          <p:cNvCxnSpPr/>
          <p:nvPr/>
        </p:nvCxnSpPr>
        <p:spPr>
          <a:xfrm>
            <a:off x="2134872" y="1285913"/>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7" name="Picture 6">
            <a:extLst>
              <a:ext uri="{FF2B5EF4-FFF2-40B4-BE49-F238E27FC236}">
                <a16:creationId xmlns:a16="http://schemas.microsoft.com/office/drawing/2014/main" id="{FBB668F3-DE32-818B-BB1A-A1E27D08F0FD}"/>
              </a:ext>
            </a:extLst>
          </p:cNvPr>
          <p:cNvPicPr>
            <a:picLocks noChangeAspect="1"/>
          </p:cNvPicPr>
          <p:nvPr/>
        </p:nvPicPr>
        <p:blipFill>
          <a:blip r:embed="rId4"/>
          <a:stretch>
            <a:fillRect/>
          </a:stretch>
        </p:blipFill>
        <p:spPr>
          <a:xfrm>
            <a:off x="8074486" y="1694276"/>
            <a:ext cx="4117514" cy="3792118"/>
          </a:xfrm>
          <a:prstGeom prst="rect">
            <a:avLst/>
          </a:prstGeom>
        </p:spPr>
      </p:pic>
      <p:sp>
        <p:nvSpPr>
          <p:cNvPr id="8" name="TextBox 7">
            <a:extLst>
              <a:ext uri="{FF2B5EF4-FFF2-40B4-BE49-F238E27FC236}">
                <a16:creationId xmlns:a16="http://schemas.microsoft.com/office/drawing/2014/main" id="{F96E9C17-E8DD-1F91-966F-3704A8849D62}"/>
              </a:ext>
            </a:extLst>
          </p:cNvPr>
          <p:cNvSpPr txBox="1"/>
          <p:nvPr/>
        </p:nvSpPr>
        <p:spPr>
          <a:xfrm>
            <a:off x="7900809" y="5677592"/>
            <a:ext cx="4916556" cy="415498"/>
          </a:xfrm>
          <a:prstGeom prst="rect">
            <a:avLst/>
          </a:prstGeom>
          <a:noFill/>
        </p:spPr>
        <p:txBody>
          <a:bodyPr wrap="square" rtlCol="0">
            <a:spAutoFit/>
          </a:bodyPr>
          <a:lstStyle/>
          <a:p>
            <a:r>
              <a:rPr lang="is-IS" sz="1050" dirty="0"/>
              <a:t>L.E. Gordon. </a:t>
            </a:r>
            <a:r>
              <a:rPr lang="en-US" sz="1050" dirty="0"/>
              <a:t>The contribution of rescue dogs during natural disasters </a:t>
            </a:r>
            <a:r>
              <a:rPr lang="en-US" sz="1050" i="1" dirty="0" err="1"/>
              <a:t>Rev.Sci.Tech</a:t>
            </a:r>
            <a:r>
              <a:rPr lang="en-US" sz="1050" i="1" dirty="0"/>
              <a:t>. Off, Int. </a:t>
            </a:r>
            <a:r>
              <a:rPr lang="en-US" sz="1050" i="1" dirty="0" err="1"/>
              <a:t>Epiz</a:t>
            </a:r>
            <a:r>
              <a:rPr lang="en-US" sz="1050" i="1" dirty="0"/>
              <a:t>. </a:t>
            </a:r>
            <a:r>
              <a:rPr lang="en-US" sz="1050" dirty="0"/>
              <a:t>2018, </a:t>
            </a:r>
            <a:r>
              <a:rPr lang="en-US" sz="1050" b="1" dirty="0"/>
              <a:t>37 </a:t>
            </a:r>
            <a:r>
              <a:rPr lang="en-US" sz="1050" dirty="0"/>
              <a:t>(1)</a:t>
            </a:r>
            <a:endParaRPr lang="is-IS" sz="1050" dirty="0"/>
          </a:p>
        </p:txBody>
      </p:sp>
    </p:spTree>
    <p:extLst>
      <p:ext uri="{BB962C8B-B14F-4D97-AF65-F5344CB8AC3E}">
        <p14:creationId xmlns:p14="http://schemas.microsoft.com/office/powerpoint/2010/main" val="2758797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73B8-53E7-32F9-3AC3-5046ECF8A689}"/>
              </a:ext>
            </a:extLst>
          </p:cNvPr>
          <p:cNvSpPr>
            <a:spLocks noGrp="1"/>
          </p:cNvSpPr>
          <p:nvPr>
            <p:ph type="title"/>
          </p:nvPr>
        </p:nvSpPr>
        <p:spPr/>
        <p:txBody>
          <a:bodyPr/>
          <a:lstStyle/>
          <a:p>
            <a:r>
              <a:rPr lang="is-IS" dirty="0"/>
              <a:t>Summary common deployment injuries USAR dogs</a:t>
            </a:r>
          </a:p>
        </p:txBody>
      </p:sp>
      <p:sp>
        <p:nvSpPr>
          <p:cNvPr id="3" name="Content Placeholder 2">
            <a:extLst>
              <a:ext uri="{FF2B5EF4-FFF2-40B4-BE49-F238E27FC236}">
                <a16:creationId xmlns:a16="http://schemas.microsoft.com/office/drawing/2014/main" id="{E4467EEB-FA74-C1A1-6CF1-4113E4E99EAC}"/>
              </a:ext>
            </a:extLst>
          </p:cNvPr>
          <p:cNvSpPr>
            <a:spLocks noGrp="1"/>
          </p:cNvSpPr>
          <p:nvPr>
            <p:ph idx="1"/>
          </p:nvPr>
        </p:nvSpPr>
        <p:spPr/>
        <p:txBody>
          <a:bodyPr/>
          <a:lstStyle/>
          <a:p>
            <a:r>
              <a:rPr lang="is-IS" dirty="0"/>
              <a:t>Operation related brasions, punctures or laceration to dogs paw pads</a:t>
            </a:r>
          </a:p>
          <a:p>
            <a:pPr lvl="1"/>
            <a:r>
              <a:rPr lang="is-IS" sz="2400" dirty="0"/>
              <a:t>Booties not reliable solution</a:t>
            </a:r>
          </a:p>
          <a:p>
            <a:pPr lvl="1"/>
            <a:r>
              <a:rPr lang="is-IS" sz="2400" dirty="0"/>
              <a:t>Primarly when searching on hot surfaces or protect previous injury</a:t>
            </a:r>
          </a:p>
          <a:p>
            <a:r>
              <a:rPr lang="is-IS" dirty="0"/>
              <a:t>Dehydration</a:t>
            </a:r>
          </a:p>
          <a:p>
            <a:pPr lvl="1"/>
            <a:r>
              <a:rPr lang="is-IS" sz="2400" dirty="0"/>
              <a:t>Secure water supply</a:t>
            </a:r>
          </a:p>
          <a:p>
            <a:r>
              <a:rPr lang="is-IS" dirty="0"/>
              <a:t>Hyperthermia</a:t>
            </a:r>
          </a:p>
          <a:p>
            <a:pPr lvl="1"/>
            <a:r>
              <a:rPr lang="is-IS" sz="2400" dirty="0"/>
              <a:t>Short work loads</a:t>
            </a:r>
          </a:p>
          <a:p>
            <a:pPr lvl="1"/>
            <a:r>
              <a:rPr lang="is-IS" sz="2400" dirty="0"/>
              <a:t>Appropriate rest</a:t>
            </a:r>
          </a:p>
        </p:txBody>
      </p:sp>
      <p:cxnSp>
        <p:nvCxnSpPr>
          <p:cNvPr id="4" name="Straight Connector 3">
            <a:extLst>
              <a:ext uri="{FF2B5EF4-FFF2-40B4-BE49-F238E27FC236}">
                <a16:creationId xmlns:a16="http://schemas.microsoft.com/office/drawing/2014/main" id="{3373FC59-33DC-B435-425B-EC9626C94D07}"/>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4841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02D1B1-B429-1DEA-C2F0-DAFD8C73A393}"/>
              </a:ext>
            </a:extLst>
          </p:cNvPr>
          <p:cNvPicPr>
            <a:picLocks noChangeAspect="1"/>
          </p:cNvPicPr>
          <p:nvPr/>
        </p:nvPicPr>
        <p:blipFill>
          <a:blip r:embed="rId3">
            <a:alphaModFix amt="35000"/>
          </a:blip>
          <a:stretch>
            <a:fillRect/>
          </a:stretch>
        </p:blipFill>
        <p:spPr>
          <a:xfrm>
            <a:off x="1600494" y="0"/>
            <a:ext cx="10591506" cy="6858000"/>
          </a:xfrm>
          <a:prstGeom prst="rect">
            <a:avLst/>
          </a:prstGeom>
        </p:spPr>
      </p:pic>
      <p:sp>
        <p:nvSpPr>
          <p:cNvPr id="2" name="Title 1">
            <a:extLst>
              <a:ext uri="{FF2B5EF4-FFF2-40B4-BE49-F238E27FC236}">
                <a16:creationId xmlns:a16="http://schemas.microsoft.com/office/drawing/2014/main" id="{629BFE10-1983-1A1B-DF87-26B2FBD2E044}"/>
              </a:ext>
            </a:extLst>
          </p:cNvPr>
          <p:cNvSpPr>
            <a:spLocks noGrp="1"/>
          </p:cNvSpPr>
          <p:nvPr>
            <p:ph type="title"/>
          </p:nvPr>
        </p:nvSpPr>
        <p:spPr/>
        <p:txBody>
          <a:bodyPr/>
          <a:lstStyle/>
          <a:p>
            <a:r>
              <a:rPr lang="is-IS" dirty="0"/>
              <a:t>A veterinary perspective on prevention</a:t>
            </a:r>
          </a:p>
        </p:txBody>
      </p:sp>
      <p:sp>
        <p:nvSpPr>
          <p:cNvPr id="3" name="Content Placeholder 2">
            <a:extLst>
              <a:ext uri="{FF2B5EF4-FFF2-40B4-BE49-F238E27FC236}">
                <a16:creationId xmlns:a16="http://schemas.microsoft.com/office/drawing/2014/main" id="{3751C341-A99C-A35E-025D-B3A1AB9DBBA1}"/>
              </a:ext>
            </a:extLst>
          </p:cNvPr>
          <p:cNvSpPr>
            <a:spLocks noGrp="1"/>
          </p:cNvSpPr>
          <p:nvPr>
            <p:ph idx="1"/>
          </p:nvPr>
        </p:nvSpPr>
        <p:spPr>
          <a:xfrm>
            <a:off x="1775886" y="1403350"/>
            <a:ext cx="9806516" cy="4525963"/>
          </a:xfrm>
        </p:spPr>
        <p:txBody>
          <a:bodyPr/>
          <a:lstStyle/>
          <a:p>
            <a:r>
              <a:rPr lang="is-IS" sz="2800" dirty="0">
                <a:solidFill>
                  <a:srgbClr val="212121"/>
                </a:solidFill>
                <a:effectLst/>
                <a:ea typeface="Times New Roman" panose="02020603050405020304" pitchFamily="18" charset="0"/>
                <a:cs typeface="Calibri" panose="020F0502020204030204" pitchFamily="34" charset="0"/>
              </a:rPr>
              <a:t>Approximately 20% to 25% of trauma-related, prehospital fatalities in humans are due to preventable deaths</a:t>
            </a:r>
            <a:endParaRPr lang="is-IS" sz="2800" dirty="0">
              <a:cs typeface="Calibri" panose="020F0502020204030204" pitchFamily="34" charset="0"/>
            </a:endParaRPr>
          </a:p>
          <a:p>
            <a:r>
              <a:rPr lang="is-IS" sz="2800" dirty="0"/>
              <a:t>Role of veterinary profession to reduce incidense of disease and injury  and promote welfare in working dogs</a:t>
            </a:r>
          </a:p>
          <a:p>
            <a:r>
              <a:rPr lang="is-IS" sz="2800" dirty="0"/>
              <a:t>Despite importance of working dogs to society it is surprisingly little research of working dogs in the veterinary litterature</a:t>
            </a:r>
          </a:p>
          <a:p>
            <a:r>
              <a:rPr lang="is-IS" sz="2800" dirty="0"/>
              <a:t>Operational guidelines for prevention of injury and illness could lower the incidence of accidents</a:t>
            </a:r>
          </a:p>
          <a:p>
            <a:r>
              <a:rPr lang="is-IS" sz="2800" dirty="0"/>
              <a:t>Training of SAR dog handlers in pre-hospital trauma care could diminish the morbidity and seriousity</a:t>
            </a:r>
          </a:p>
        </p:txBody>
      </p:sp>
      <p:cxnSp>
        <p:nvCxnSpPr>
          <p:cNvPr id="4" name="Straight Connector 3">
            <a:extLst>
              <a:ext uri="{FF2B5EF4-FFF2-40B4-BE49-F238E27FC236}">
                <a16:creationId xmlns:a16="http://schemas.microsoft.com/office/drawing/2014/main" id="{0BEB5D81-C64D-7157-CB7E-1FA33D5BD36E}"/>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4434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2C83-6448-0677-A412-7D8637F179F5}"/>
              </a:ext>
            </a:extLst>
          </p:cNvPr>
          <p:cNvSpPr>
            <a:spLocks noGrp="1"/>
          </p:cNvSpPr>
          <p:nvPr>
            <p:ph type="title"/>
          </p:nvPr>
        </p:nvSpPr>
        <p:spPr/>
        <p:txBody>
          <a:bodyPr/>
          <a:lstStyle/>
          <a:p>
            <a:r>
              <a:rPr lang="is-IS" dirty="0"/>
              <a:t>Our ICAR survey - Accidents and incidence </a:t>
            </a:r>
          </a:p>
        </p:txBody>
      </p:sp>
      <p:sp>
        <p:nvSpPr>
          <p:cNvPr id="3" name="Content Placeholder 2">
            <a:extLst>
              <a:ext uri="{FF2B5EF4-FFF2-40B4-BE49-F238E27FC236}">
                <a16:creationId xmlns:a16="http://schemas.microsoft.com/office/drawing/2014/main" id="{345A5FB5-1245-32CE-6606-276A77B77385}"/>
              </a:ext>
            </a:extLst>
          </p:cNvPr>
          <p:cNvSpPr>
            <a:spLocks noGrp="1"/>
          </p:cNvSpPr>
          <p:nvPr>
            <p:ph idx="1"/>
          </p:nvPr>
        </p:nvSpPr>
        <p:spPr>
          <a:xfrm>
            <a:off x="8875985" y="1403350"/>
            <a:ext cx="3168869" cy="4525964"/>
          </a:xfrm>
        </p:spPr>
        <p:txBody>
          <a:bodyPr/>
          <a:lstStyle/>
          <a:p>
            <a:pPr marL="0" indent="0">
              <a:buNone/>
            </a:pPr>
            <a:r>
              <a:rPr lang="is-IS" dirty="0"/>
              <a:t>215 participated</a:t>
            </a:r>
          </a:p>
        </p:txBody>
      </p:sp>
      <p:graphicFrame>
        <p:nvGraphicFramePr>
          <p:cNvPr id="4" name="Chart 3">
            <a:extLst>
              <a:ext uri="{FF2B5EF4-FFF2-40B4-BE49-F238E27FC236}">
                <a16:creationId xmlns:a16="http://schemas.microsoft.com/office/drawing/2014/main" id="{B99843C4-EF1B-024F-E084-AB3C7E6BB05F}"/>
              </a:ext>
            </a:extLst>
          </p:cNvPr>
          <p:cNvGraphicFramePr>
            <a:graphicFrameLocks/>
          </p:cNvGraphicFramePr>
          <p:nvPr>
            <p:extLst>
              <p:ext uri="{D42A27DB-BD31-4B8C-83A1-F6EECF244321}">
                <p14:modId xmlns:p14="http://schemas.microsoft.com/office/powerpoint/2010/main" val="3181798220"/>
              </p:ext>
            </p:extLst>
          </p:nvPr>
        </p:nvGraphicFramePr>
        <p:xfrm>
          <a:off x="2189071" y="1403350"/>
          <a:ext cx="6986460" cy="5013216"/>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4E807C8E-695F-851B-C069-523FAF1F858E}"/>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7" name="Picture 6">
            <a:extLst>
              <a:ext uri="{FF2B5EF4-FFF2-40B4-BE49-F238E27FC236}">
                <a16:creationId xmlns:a16="http://schemas.microsoft.com/office/drawing/2014/main" id="{0C5B67E3-8D6E-F410-1E1C-8083C471191B}"/>
              </a:ext>
            </a:extLst>
          </p:cNvPr>
          <p:cNvPicPr>
            <a:picLocks noChangeAspect="1"/>
          </p:cNvPicPr>
          <p:nvPr/>
        </p:nvPicPr>
        <p:blipFill>
          <a:blip r:embed="rId4"/>
          <a:stretch>
            <a:fillRect/>
          </a:stretch>
        </p:blipFill>
        <p:spPr>
          <a:xfrm>
            <a:off x="6740121" y="2438188"/>
            <a:ext cx="5364052" cy="1494651"/>
          </a:xfrm>
          <a:prstGeom prst="rect">
            <a:avLst/>
          </a:prstGeom>
        </p:spPr>
      </p:pic>
    </p:spTree>
    <p:extLst>
      <p:ext uri="{BB962C8B-B14F-4D97-AF65-F5344CB8AC3E}">
        <p14:creationId xmlns:p14="http://schemas.microsoft.com/office/powerpoint/2010/main" val="3176677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7BED-F965-954F-8CC4-71A08DC3C0A5}"/>
              </a:ext>
            </a:extLst>
          </p:cNvPr>
          <p:cNvSpPr>
            <a:spLocks noGrp="1"/>
          </p:cNvSpPr>
          <p:nvPr>
            <p:ph type="title"/>
          </p:nvPr>
        </p:nvSpPr>
        <p:spPr/>
        <p:txBody>
          <a:bodyPr/>
          <a:lstStyle/>
          <a:p>
            <a:r>
              <a:rPr lang="is-IS" dirty="0"/>
              <a:t>Years of experience</a:t>
            </a:r>
          </a:p>
        </p:txBody>
      </p:sp>
      <p:sp>
        <p:nvSpPr>
          <p:cNvPr id="3" name="Text Placeholder 2">
            <a:extLst>
              <a:ext uri="{FF2B5EF4-FFF2-40B4-BE49-F238E27FC236}">
                <a16:creationId xmlns:a16="http://schemas.microsoft.com/office/drawing/2014/main" id="{065B2FD4-DCE3-CDFA-F449-42AA8F6C8CDE}"/>
              </a:ext>
            </a:extLst>
          </p:cNvPr>
          <p:cNvSpPr>
            <a:spLocks noGrp="1"/>
          </p:cNvSpPr>
          <p:nvPr>
            <p:ph type="body" idx="1"/>
          </p:nvPr>
        </p:nvSpPr>
        <p:spPr>
          <a:xfrm>
            <a:off x="1809720" y="1298855"/>
            <a:ext cx="4910664" cy="639762"/>
          </a:xfrm>
        </p:spPr>
        <p:txBody>
          <a:bodyPr/>
          <a:lstStyle/>
          <a:p>
            <a:r>
              <a:rPr lang="is-IS" dirty="0"/>
              <a:t>Years in the Search and Rescue field</a:t>
            </a:r>
          </a:p>
        </p:txBody>
      </p:sp>
      <p:sp>
        <p:nvSpPr>
          <p:cNvPr id="4" name="Content Placeholder 3">
            <a:extLst>
              <a:ext uri="{FF2B5EF4-FFF2-40B4-BE49-F238E27FC236}">
                <a16:creationId xmlns:a16="http://schemas.microsoft.com/office/drawing/2014/main" id="{82EFEF95-5238-A208-22AD-49D041129C48}"/>
              </a:ext>
            </a:extLst>
          </p:cNvPr>
          <p:cNvSpPr>
            <a:spLocks noGrp="1"/>
          </p:cNvSpPr>
          <p:nvPr>
            <p:ph sz="half" idx="2"/>
          </p:nvPr>
        </p:nvSpPr>
        <p:spPr>
          <a:xfrm>
            <a:off x="1785396" y="2101813"/>
            <a:ext cx="5048284" cy="3951288"/>
          </a:xfrm>
        </p:spPr>
        <p:txBody>
          <a:bodyPr/>
          <a:lstStyle/>
          <a:p>
            <a:r>
              <a:rPr lang="is-IS" dirty="0"/>
              <a:t>In total 2450 years!</a:t>
            </a:r>
          </a:p>
          <a:p>
            <a:r>
              <a:rPr lang="is-IS" dirty="0"/>
              <a:t>On avarage 11,4 y</a:t>
            </a:r>
          </a:p>
          <a:p>
            <a:r>
              <a:rPr lang="is-IS" dirty="0"/>
              <a:t>Median 10 y</a:t>
            </a:r>
          </a:p>
          <a:p>
            <a:r>
              <a:rPr lang="is-IS" dirty="0"/>
              <a:t>From 4 months- 45 y (five 40 years)</a:t>
            </a:r>
          </a:p>
          <a:p>
            <a:endParaRPr lang="is-IS" dirty="0"/>
          </a:p>
          <a:p>
            <a:r>
              <a:rPr lang="is-IS" dirty="0"/>
              <a:t>Age of handlers 24-80 y</a:t>
            </a:r>
          </a:p>
          <a:p>
            <a:r>
              <a:rPr lang="is-IS" dirty="0"/>
              <a:t>Mean age 45,4 y</a:t>
            </a:r>
          </a:p>
          <a:p>
            <a:r>
              <a:rPr lang="is-IS" dirty="0"/>
              <a:t>Human years added 9720 years</a:t>
            </a:r>
          </a:p>
          <a:p>
            <a:endParaRPr lang="is-IS" dirty="0"/>
          </a:p>
        </p:txBody>
      </p:sp>
      <p:sp>
        <p:nvSpPr>
          <p:cNvPr id="5" name="Text Placeholder 4">
            <a:extLst>
              <a:ext uri="{FF2B5EF4-FFF2-40B4-BE49-F238E27FC236}">
                <a16:creationId xmlns:a16="http://schemas.microsoft.com/office/drawing/2014/main" id="{5D737766-8171-6D60-7A7A-333A4BEF2E55}"/>
              </a:ext>
            </a:extLst>
          </p:cNvPr>
          <p:cNvSpPr>
            <a:spLocks noGrp="1"/>
          </p:cNvSpPr>
          <p:nvPr>
            <p:ph type="body" sz="quarter" idx="3"/>
          </p:nvPr>
        </p:nvSpPr>
        <p:spPr>
          <a:xfrm>
            <a:off x="6926815" y="1292997"/>
            <a:ext cx="4724395" cy="639762"/>
          </a:xfrm>
        </p:spPr>
        <p:txBody>
          <a:bodyPr/>
          <a:lstStyle/>
          <a:p>
            <a:r>
              <a:rPr lang="is-IS" dirty="0"/>
              <a:t>Years working with SAR dogs</a:t>
            </a:r>
          </a:p>
        </p:txBody>
      </p:sp>
      <p:sp>
        <p:nvSpPr>
          <p:cNvPr id="6" name="Content Placeholder 5">
            <a:extLst>
              <a:ext uri="{FF2B5EF4-FFF2-40B4-BE49-F238E27FC236}">
                <a16:creationId xmlns:a16="http://schemas.microsoft.com/office/drawing/2014/main" id="{78460F4E-E964-6B15-E215-13DFCCB4BCA3}"/>
              </a:ext>
            </a:extLst>
          </p:cNvPr>
          <p:cNvSpPr>
            <a:spLocks noGrp="1"/>
          </p:cNvSpPr>
          <p:nvPr>
            <p:ph sz="quarter" idx="4"/>
          </p:nvPr>
        </p:nvSpPr>
        <p:spPr>
          <a:xfrm>
            <a:off x="6833680" y="2050234"/>
            <a:ext cx="5048284" cy="3951288"/>
          </a:xfrm>
        </p:spPr>
        <p:txBody>
          <a:bodyPr/>
          <a:lstStyle/>
          <a:p>
            <a:r>
              <a:rPr lang="is-IS" dirty="0"/>
              <a:t>In total 2427 years!</a:t>
            </a:r>
          </a:p>
          <a:p>
            <a:r>
              <a:rPr lang="is-IS" dirty="0"/>
              <a:t>On avarage 11,3 y</a:t>
            </a:r>
          </a:p>
          <a:p>
            <a:r>
              <a:rPr lang="is-IS" dirty="0"/>
              <a:t>Median 9 y</a:t>
            </a:r>
          </a:p>
          <a:p>
            <a:r>
              <a:rPr lang="is-IS" dirty="0"/>
              <a:t>From 4 months-40 y (two 40 years)</a:t>
            </a:r>
          </a:p>
          <a:p>
            <a:endParaRPr lang="is-IS" dirty="0"/>
          </a:p>
        </p:txBody>
      </p:sp>
      <p:cxnSp>
        <p:nvCxnSpPr>
          <p:cNvPr id="7" name="Straight Connector 6">
            <a:extLst>
              <a:ext uri="{FF2B5EF4-FFF2-40B4-BE49-F238E27FC236}">
                <a16:creationId xmlns:a16="http://schemas.microsoft.com/office/drawing/2014/main" id="{5ABC5F70-1A94-6DF5-4735-959F06103265}"/>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4FE62454-50B4-7319-16DD-4D541D0F74DC}"/>
              </a:ext>
            </a:extLst>
          </p:cNvPr>
          <p:cNvPicPr>
            <a:picLocks noChangeAspect="1"/>
          </p:cNvPicPr>
          <p:nvPr/>
        </p:nvPicPr>
        <p:blipFill>
          <a:blip r:embed="rId2"/>
          <a:stretch>
            <a:fillRect/>
          </a:stretch>
        </p:blipFill>
        <p:spPr>
          <a:xfrm>
            <a:off x="7320952" y="3963987"/>
            <a:ext cx="3204157" cy="2670131"/>
          </a:xfrm>
          <a:prstGeom prst="rect">
            <a:avLst/>
          </a:prstGeom>
        </p:spPr>
      </p:pic>
    </p:spTree>
    <p:extLst>
      <p:ext uri="{BB962C8B-B14F-4D97-AF65-F5344CB8AC3E}">
        <p14:creationId xmlns:p14="http://schemas.microsoft.com/office/powerpoint/2010/main" val="736479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025C-9557-D85B-8C6C-37C42F36AB1F}"/>
              </a:ext>
            </a:extLst>
          </p:cNvPr>
          <p:cNvSpPr>
            <a:spLocks noGrp="1"/>
          </p:cNvSpPr>
          <p:nvPr>
            <p:ph type="title"/>
          </p:nvPr>
        </p:nvSpPr>
        <p:spPr/>
        <p:txBody>
          <a:bodyPr/>
          <a:lstStyle/>
          <a:p>
            <a:r>
              <a:rPr lang="is-IS" dirty="0"/>
              <a:t>Gender and role</a:t>
            </a:r>
          </a:p>
        </p:txBody>
      </p:sp>
      <p:sp>
        <p:nvSpPr>
          <p:cNvPr id="3" name="Text Placeholder 2">
            <a:extLst>
              <a:ext uri="{FF2B5EF4-FFF2-40B4-BE49-F238E27FC236}">
                <a16:creationId xmlns:a16="http://schemas.microsoft.com/office/drawing/2014/main" id="{AAEBCD0D-C62C-87D5-F8ED-25428C9A6B4B}"/>
              </a:ext>
            </a:extLst>
          </p:cNvPr>
          <p:cNvSpPr>
            <a:spLocks noGrp="1"/>
          </p:cNvSpPr>
          <p:nvPr>
            <p:ph type="body" idx="1"/>
          </p:nvPr>
        </p:nvSpPr>
        <p:spPr>
          <a:xfrm>
            <a:off x="1845224" y="1292997"/>
            <a:ext cx="4910664" cy="639762"/>
          </a:xfrm>
        </p:spPr>
        <p:txBody>
          <a:bodyPr/>
          <a:lstStyle/>
          <a:p>
            <a:r>
              <a:rPr lang="is-IS" dirty="0"/>
              <a:t>Gender</a:t>
            </a:r>
          </a:p>
        </p:txBody>
      </p:sp>
      <p:sp>
        <p:nvSpPr>
          <p:cNvPr id="5" name="Text Placeholder 4">
            <a:extLst>
              <a:ext uri="{FF2B5EF4-FFF2-40B4-BE49-F238E27FC236}">
                <a16:creationId xmlns:a16="http://schemas.microsoft.com/office/drawing/2014/main" id="{FA2074E8-225D-F31D-009C-1EA17F98D926}"/>
              </a:ext>
            </a:extLst>
          </p:cNvPr>
          <p:cNvSpPr>
            <a:spLocks noGrp="1"/>
          </p:cNvSpPr>
          <p:nvPr>
            <p:ph type="body" sz="quarter" idx="3"/>
          </p:nvPr>
        </p:nvSpPr>
        <p:spPr>
          <a:xfrm>
            <a:off x="6858005" y="1292997"/>
            <a:ext cx="4724395" cy="639762"/>
          </a:xfrm>
        </p:spPr>
        <p:txBody>
          <a:bodyPr/>
          <a:lstStyle/>
          <a:p>
            <a:r>
              <a:rPr lang="is-IS" dirty="0"/>
              <a:t>Role</a:t>
            </a:r>
          </a:p>
        </p:txBody>
      </p:sp>
      <p:cxnSp>
        <p:nvCxnSpPr>
          <p:cNvPr id="7" name="Straight Connector 6">
            <a:extLst>
              <a:ext uri="{FF2B5EF4-FFF2-40B4-BE49-F238E27FC236}">
                <a16:creationId xmlns:a16="http://schemas.microsoft.com/office/drawing/2014/main" id="{8D6951A7-7C69-769F-15EA-95F3C7728256}"/>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9" name="Picture 8">
            <a:extLst>
              <a:ext uri="{FF2B5EF4-FFF2-40B4-BE49-F238E27FC236}">
                <a16:creationId xmlns:a16="http://schemas.microsoft.com/office/drawing/2014/main" id="{BB429743-B7A0-D0BD-F294-67ED74879539}"/>
              </a:ext>
            </a:extLst>
          </p:cNvPr>
          <p:cNvPicPr>
            <a:picLocks noChangeAspect="1"/>
          </p:cNvPicPr>
          <p:nvPr/>
        </p:nvPicPr>
        <p:blipFill>
          <a:blip r:embed="rId2"/>
          <a:stretch>
            <a:fillRect/>
          </a:stretch>
        </p:blipFill>
        <p:spPr>
          <a:xfrm>
            <a:off x="1919305" y="5074743"/>
            <a:ext cx="3931695" cy="1777126"/>
          </a:xfrm>
          <a:prstGeom prst="rect">
            <a:avLst/>
          </a:prstGeom>
        </p:spPr>
      </p:pic>
      <p:pic>
        <p:nvPicPr>
          <p:cNvPr id="11" name="Picture 10">
            <a:extLst>
              <a:ext uri="{FF2B5EF4-FFF2-40B4-BE49-F238E27FC236}">
                <a16:creationId xmlns:a16="http://schemas.microsoft.com/office/drawing/2014/main" id="{DFB1E2A7-C930-A731-9B3B-D5D6FF79AC7C}"/>
              </a:ext>
            </a:extLst>
          </p:cNvPr>
          <p:cNvPicPr>
            <a:picLocks noChangeAspect="1"/>
          </p:cNvPicPr>
          <p:nvPr/>
        </p:nvPicPr>
        <p:blipFill>
          <a:blip r:embed="rId3"/>
          <a:stretch>
            <a:fillRect/>
          </a:stretch>
        </p:blipFill>
        <p:spPr>
          <a:xfrm>
            <a:off x="2150637" y="2256711"/>
            <a:ext cx="2579018" cy="2767727"/>
          </a:xfrm>
          <a:prstGeom prst="rect">
            <a:avLst/>
          </a:prstGeom>
        </p:spPr>
      </p:pic>
      <p:pic>
        <p:nvPicPr>
          <p:cNvPr id="13" name="Picture 12">
            <a:extLst>
              <a:ext uri="{FF2B5EF4-FFF2-40B4-BE49-F238E27FC236}">
                <a16:creationId xmlns:a16="http://schemas.microsoft.com/office/drawing/2014/main" id="{A549C6BE-AFC8-C2F5-A2AB-20AB4CD40C7D}"/>
              </a:ext>
            </a:extLst>
          </p:cNvPr>
          <p:cNvPicPr>
            <a:picLocks noChangeAspect="1"/>
          </p:cNvPicPr>
          <p:nvPr/>
        </p:nvPicPr>
        <p:blipFill>
          <a:blip r:embed="rId4"/>
          <a:stretch>
            <a:fillRect/>
          </a:stretch>
        </p:blipFill>
        <p:spPr>
          <a:xfrm>
            <a:off x="6696060" y="5074743"/>
            <a:ext cx="3746338" cy="1783257"/>
          </a:xfrm>
          <a:prstGeom prst="rect">
            <a:avLst/>
          </a:prstGeom>
        </p:spPr>
      </p:pic>
      <p:pic>
        <p:nvPicPr>
          <p:cNvPr id="15" name="Picture 14">
            <a:extLst>
              <a:ext uri="{FF2B5EF4-FFF2-40B4-BE49-F238E27FC236}">
                <a16:creationId xmlns:a16="http://schemas.microsoft.com/office/drawing/2014/main" id="{2BB854E7-1D70-FF42-4960-61010A29F4FE}"/>
              </a:ext>
            </a:extLst>
          </p:cNvPr>
          <p:cNvPicPr>
            <a:picLocks noChangeAspect="1"/>
          </p:cNvPicPr>
          <p:nvPr/>
        </p:nvPicPr>
        <p:blipFill>
          <a:blip r:embed="rId5"/>
          <a:stretch>
            <a:fillRect/>
          </a:stretch>
        </p:blipFill>
        <p:spPr>
          <a:xfrm>
            <a:off x="6739892" y="2384551"/>
            <a:ext cx="2622850" cy="2638746"/>
          </a:xfrm>
          <a:prstGeom prst="rect">
            <a:avLst/>
          </a:prstGeom>
        </p:spPr>
      </p:pic>
      <p:sp>
        <p:nvSpPr>
          <p:cNvPr id="16" name="TextBox 15">
            <a:extLst>
              <a:ext uri="{FF2B5EF4-FFF2-40B4-BE49-F238E27FC236}">
                <a16:creationId xmlns:a16="http://schemas.microsoft.com/office/drawing/2014/main" id="{70402EB5-E3A7-217B-B788-73DF234284FD}"/>
              </a:ext>
            </a:extLst>
          </p:cNvPr>
          <p:cNvSpPr txBox="1"/>
          <p:nvPr/>
        </p:nvSpPr>
        <p:spPr>
          <a:xfrm>
            <a:off x="8253277" y="3244334"/>
            <a:ext cx="631904" cy="369332"/>
          </a:xfrm>
          <a:prstGeom prst="rect">
            <a:avLst/>
          </a:prstGeom>
          <a:noFill/>
        </p:spPr>
        <p:txBody>
          <a:bodyPr wrap="none" rtlCol="0">
            <a:spAutoFit/>
          </a:bodyPr>
          <a:lstStyle/>
          <a:p>
            <a:r>
              <a:rPr lang="is-IS" dirty="0"/>
              <a:t>64%</a:t>
            </a:r>
          </a:p>
        </p:txBody>
      </p:sp>
      <p:sp>
        <p:nvSpPr>
          <p:cNvPr id="17" name="TextBox 16">
            <a:extLst>
              <a:ext uri="{FF2B5EF4-FFF2-40B4-BE49-F238E27FC236}">
                <a16:creationId xmlns:a16="http://schemas.microsoft.com/office/drawing/2014/main" id="{5AFA6CFE-D13A-5C88-1B5F-DA82AC36F84E}"/>
              </a:ext>
            </a:extLst>
          </p:cNvPr>
          <p:cNvSpPr txBox="1"/>
          <p:nvPr/>
        </p:nvSpPr>
        <p:spPr>
          <a:xfrm>
            <a:off x="7136524" y="3271242"/>
            <a:ext cx="631904" cy="369332"/>
          </a:xfrm>
          <a:prstGeom prst="rect">
            <a:avLst/>
          </a:prstGeom>
          <a:noFill/>
        </p:spPr>
        <p:txBody>
          <a:bodyPr wrap="none" rtlCol="0">
            <a:spAutoFit/>
          </a:bodyPr>
          <a:lstStyle/>
          <a:p>
            <a:r>
              <a:rPr lang="is-IS" dirty="0"/>
              <a:t>30%</a:t>
            </a:r>
          </a:p>
        </p:txBody>
      </p:sp>
      <p:sp>
        <p:nvSpPr>
          <p:cNvPr id="18" name="TextBox 17">
            <a:extLst>
              <a:ext uri="{FF2B5EF4-FFF2-40B4-BE49-F238E27FC236}">
                <a16:creationId xmlns:a16="http://schemas.microsoft.com/office/drawing/2014/main" id="{0E112FD5-71EB-8DAB-2D0C-294065C7657B}"/>
              </a:ext>
            </a:extLst>
          </p:cNvPr>
          <p:cNvSpPr txBox="1"/>
          <p:nvPr/>
        </p:nvSpPr>
        <p:spPr>
          <a:xfrm>
            <a:off x="7550859" y="2491348"/>
            <a:ext cx="500458" cy="369332"/>
          </a:xfrm>
          <a:prstGeom prst="rect">
            <a:avLst/>
          </a:prstGeom>
          <a:noFill/>
        </p:spPr>
        <p:txBody>
          <a:bodyPr wrap="none" rtlCol="0">
            <a:spAutoFit/>
          </a:bodyPr>
          <a:lstStyle/>
          <a:p>
            <a:r>
              <a:rPr lang="is-IS" dirty="0"/>
              <a:t>7%</a:t>
            </a:r>
          </a:p>
        </p:txBody>
      </p:sp>
      <p:sp>
        <p:nvSpPr>
          <p:cNvPr id="19" name="TextBox 18">
            <a:extLst>
              <a:ext uri="{FF2B5EF4-FFF2-40B4-BE49-F238E27FC236}">
                <a16:creationId xmlns:a16="http://schemas.microsoft.com/office/drawing/2014/main" id="{28BA2643-CBF8-507B-F1C7-45A04B53BBF6}"/>
              </a:ext>
            </a:extLst>
          </p:cNvPr>
          <p:cNvSpPr txBox="1"/>
          <p:nvPr/>
        </p:nvSpPr>
        <p:spPr>
          <a:xfrm>
            <a:off x="3668652" y="3271242"/>
            <a:ext cx="631904" cy="369332"/>
          </a:xfrm>
          <a:prstGeom prst="rect">
            <a:avLst/>
          </a:prstGeom>
          <a:noFill/>
        </p:spPr>
        <p:txBody>
          <a:bodyPr wrap="none" rtlCol="0">
            <a:spAutoFit/>
          </a:bodyPr>
          <a:lstStyle/>
          <a:p>
            <a:r>
              <a:rPr lang="is-IS" dirty="0"/>
              <a:t>54%</a:t>
            </a:r>
          </a:p>
        </p:txBody>
      </p:sp>
    </p:spTree>
    <p:extLst>
      <p:ext uri="{BB962C8B-B14F-4D97-AF65-F5344CB8AC3E}">
        <p14:creationId xmlns:p14="http://schemas.microsoft.com/office/powerpoint/2010/main" val="1362682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4BA7-3034-ED2C-83C6-AA0F650ADE9C}"/>
              </a:ext>
            </a:extLst>
          </p:cNvPr>
          <p:cNvSpPr>
            <a:spLocks noGrp="1"/>
          </p:cNvSpPr>
          <p:nvPr>
            <p:ph type="title"/>
          </p:nvPr>
        </p:nvSpPr>
        <p:spPr/>
        <p:txBody>
          <a:bodyPr/>
          <a:lstStyle/>
          <a:p>
            <a:r>
              <a:rPr lang="is-IS" dirty="0"/>
              <a:t>Number of dogs and insurance</a:t>
            </a:r>
          </a:p>
        </p:txBody>
      </p:sp>
      <p:sp>
        <p:nvSpPr>
          <p:cNvPr id="3" name="Text Placeholder 2">
            <a:extLst>
              <a:ext uri="{FF2B5EF4-FFF2-40B4-BE49-F238E27FC236}">
                <a16:creationId xmlns:a16="http://schemas.microsoft.com/office/drawing/2014/main" id="{2CD2DCBA-E009-97C9-00CF-D20C5F9DFD7C}"/>
              </a:ext>
            </a:extLst>
          </p:cNvPr>
          <p:cNvSpPr>
            <a:spLocks noGrp="1"/>
          </p:cNvSpPr>
          <p:nvPr>
            <p:ph type="body" idx="1"/>
          </p:nvPr>
        </p:nvSpPr>
        <p:spPr>
          <a:xfrm>
            <a:off x="1830737" y="1233517"/>
            <a:ext cx="4910664" cy="639762"/>
          </a:xfrm>
        </p:spPr>
        <p:txBody>
          <a:bodyPr/>
          <a:lstStyle/>
          <a:p>
            <a:r>
              <a:rPr lang="is-IS" dirty="0"/>
              <a:t>Number of dogs certified or trained</a:t>
            </a:r>
          </a:p>
        </p:txBody>
      </p:sp>
      <p:sp>
        <p:nvSpPr>
          <p:cNvPr id="4" name="Content Placeholder 3">
            <a:extLst>
              <a:ext uri="{FF2B5EF4-FFF2-40B4-BE49-F238E27FC236}">
                <a16:creationId xmlns:a16="http://schemas.microsoft.com/office/drawing/2014/main" id="{AF907628-EC56-1F09-138C-FEFB20A19E98}"/>
              </a:ext>
            </a:extLst>
          </p:cNvPr>
          <p:cNvSpPr>
            <a:spLocks noGrp="1"/>
          </p:cNvSpPr>
          <p:nvPr>
            <p:ph sz="half" idx="2"/>
          </p:nvPr>
        </p:nvSpPr>
        <p:spPr>
          <a:xfrm>
            <a:off x="1809720" y="2013032"/>
            <a:ext cx="4910664" cy="3951288"/>
          </a:xfrm>
        </p:spPr>
        <p:txBody>
          <a:bodyPr/>
          <a:lstStyle/>
          <a:p>
            <a:r>
              <a:rPr lang="is-IS" dirty="0"/>
              <a:t>Number of dogs certified or trained (own) all together </a:t>
            </a:r>
            <a:r>
              <a:rPr lang="is-IS" b="1" dirty="0"/>
              <a:t>559</a:t>
            </a:r>
            <a:r>
              <a:rPr lang="is-IS" dirty="0"/>
              <a:t> dogs</a:t>
            </a:r>
          </a:p>
          <a:p>
            <a:r>
              <a:rPr lang="is-IS" dirty="0"/>
              <a:t>On avarage 2,6 (1-15*) pr handler</a:t>
            </a:r>
          </a:p>
          <a:p>
            <a:endParaRPr lang="is-IS" dirty="0"/>
          </a:p>
        </p:txBody>
      </p:sp>
      <p:sp>
        <p:nvSpPr>
          <p:cNvPr id="5" name="Text Placeholder 4">
            <a:extLst>
              <a:ext uri="{FF2B5EF4-FFF2-40B4-BE49-F238E27FC236}">
                <a16:creationId xmlns:a16="http://schemas.microsoft.com/office/drawing/2014/main" id="{62FF65CD-4FC5-04C8-55DA-A91B0C83674E}"/>
              </a:ext>
            </a:extLst>
          </p:cNvPr>
          <p:cNvSpPr>
            <a:spLocks noGrp="1"/>
          </p:cNvSpPr>
          <p:nvPr>
            <p:ph type="body" sz="quarter" idx="3"/>
          </p:nvPr>
        </p:nvSpPr>
        <p:spPr>
          <a:xfrm>
            <a:off x="6916307" y="1238887"/>
            <a:ext cx="4724395" cy="639762"/>
          </a:xfrm>
        </p:spPr>
        <p:txBody>
          <a:bodyPr/>
          <a:lstStyle/>
          <a:p>
            <a:pPr algn="ctr"/>
            <a:r>
              <a:rPr lang="is-IS" dirty="0"/>
              <a:t>Are dogs in SAR insured?</a:t>
            </a:r>
          </a:p>
        </p:txBody>
      </p:sp>
      <p:pic>
        <p:nvPicPr>
          <p:cNvPr id="10" name="Picture 9">
            <a:extLst>
              <a:ext uri="{FF2B5EF4-FFF2-40B4-BE49-F238E27FC236}">
                <a16:creationId xmlns:a16="http://schemas.microsoft.com/office/drawing/2014/main" id="{33A549DE-89B4-5C0C-3D5E-97F8EE8C1916}"/>
              </a:ext>
            </a:extLst>
          </p:cNvPr>
          <p:cNvPicPr>
            <a:picLocks noChangeAspect="1"/>
          </p:cNvPicPr>
          <p:nvPr/>
        </p:nvPicPr>
        <p:blipFill>
          <a:blip r:embed="rId3"/>
          <a:stretch>
            <a:fillRect/>
          </a:stretch>
        </p:blipFill>
        <p:spPr>
          <a:xfrm>
            <a:off x="2030443" y="3988676"/>
            <a:ext cx="4427967" cy="2758964"/>
          </a:xfrm>
          <a:prstGeom prst="rect">
            <a:avLst/>
          </a:prstGeom>
        </p:spPr>
      </p:pic>
      <p:pic>
        <p:nvPicPr>
          <p:cNvPr id="12" name="Picture 11">
            <a:extLst>
              <a:ext uri="{FF2B5EF4-FFF2-40B4-BE49-F238E27FC236}">
                <a16:creationId xmlns:a16="http://schemas.microsoft.com/office/drawing/2014/main" id="{A455287D-0F0D-AAA8-0463-F9932FCD8BB4}"/>
              </a:ext>
            </a:extLst>
          </p:cNvPr>
          <p:cNvPicPr>
            <a:picLocks noChangeAspect="1"/>
          </p:cNvPicPr>
          <p:nvPr/>
        </p:nvPicPr>
        <p:blipFill>
          <a:blip r:embed="rId4"/>
          <a:stretch>
            <a:fillRect/>
          </a:stretch>
        </p:blipFill>
        <p:spPr>
          <a:xfrm>
            <a:off x="7787113" y="4800602"/>
            <a:ext cx="4172693" cy="1790644"/>
          </a:xfrm>
          <a:prstGeom prst="rect">
            <a:avLst/>
          </a:prstGeom>
        </p:spPr>
      </p:pic>
      <p:pic>
        <p:nvPicPr>
          <p:cNvPr id="14" name="Picture 13">
            <a:extLst>
              <a:ext uri="{FF2B5EF4-FFF2-40B4-BE49-F238E27FC236}">
                <a16:creationId xmlns:a16="http://schemas.microsoft.com/office/drawing/2014/main" id="{99FF117A-1163-623D-A134-FB61B28398CA}"/>
              </a:ext>
            </a:extLst>
          </p:cNvPr>
          <p:cNvPicPr>
            <a:picLocks noChangeAspect="1"/>
          </p:cNvPicPr>
          <p:nvPr/>
        </p:nvPicPr>
        <p:blipFill>
          <a:blip r:embed="rId5"/>
          <a:stretch>
            <a:fillRect/>
          </a:stretch>
        </p:blipFill>
        <p:spPr>
          <a:xfrm>
            <a:off x="8049087" y="1886689"/>
            <a:ext cx="2754700" cy="2905873"/>
          </a:xfrm>
          <a:prstGeom prst="rect">
            <a:avLst/>
          </a:prstGeom>
        </p:spPr>
      </p:pic>
      <p:cxnSp>
        <p:nvCxnSpPr>
          <p:cNvPr id="15" name="Straight Connector 14">
            <a:extLst>
              <a:ext uri="{FF2B5EF4-FFF2-40B4-BE49-F238E27FC236}">
                <a16:creationId xmlns:a16="http://schemas.microsoft.com/office/drawing/2014/main" id="{54247AF8-A669-37B4-A8AF-EE7D71D25BA7}"/>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
        <p:nvSpPr>
          <p:cNvPr id="16" name="TextBox 15">
            <a:extLst>
              <a:ext uri="{FF2B5EF4-FFF2-40B4-BE49-F238E27FC236}">
                <a16:creationId xmlns:a16="http://schemas.microsoft.com/office/drawing/2014/main" id="{C04A6493-6CBB-2B9E-0BD1-0540038C6390}"/>
              </a:ext>
            </a:extLst>
          </p:cNvPr>
          <p:cNvSpPr txBox="1"/>
          <p:nvPr/>
        </p:nvSpPr>
        <p:spPr>
          <a:xfrm>
            <a:off x="9557507" y="3339625"/>
            <a:ext cx="631904" cy="369332"/>
          </a:xfrm>
          <a:prstGeom prst="rect">
            <a:avLst/>
          </a:prstGeom>
          <a:noFill/>
        </p:spPr>
        <p:txBody>
          <a:bodyPr wrap="none" rtlCol="0">
            <a:spAutoFit/>
          </a:bodyPr>
          <a:lstStyle/>
          <a:p>
            <a:r>
              <a:rPr lang="is-IS" dirty="0"/>
              <a:t>72%</a:t>
            </a:r>
          </a:p>
        </p:txBody>
      </p:sp>
      <p:sp>
        <p:nvSpPr>
          <p:cNvPr id="17" name="TextBox 16">
            <a:extLst>
              <a:ext uri="{FF2B5EF4-FFF2-40B4-BE49-F238E27FC236}">
                <a16:creationId xmlns:a16="http://schemas.microsoft.com/office/drawing/2014/main" id="{919E61E0-4DD7-9AED-E578-A4704F71BCC4}"/>
              </a:ext>
            </a:extLst>
          </p:cNvPr>
          <p:cNvSpPr txBox="1"/>
          <p:nvPr/>
        </p:nvSpPr>
        <p:spPr>
          <a:xfrm>
            <a:off x="8286528" y="2870888"/>
            <a:ext cx="631904" cy="369332"/>
          </a:xfrm>
          <a:prstGeom prst="rect">
            <a:avLst/>
          </a:prstGeom>
          <a:noFill/>
        </p:spPr>
        <p:txBody>
          <a:bodyPr wrap="none" rtlCol="0">
            <a:spAutoFit/>
          </a:bodyPr>
          <a:lstStyle/>
          <a:p>
            <a:r>
              <a:rPr lang="is-IS" dirty="0"/>
              <a:t>25%</a:t>
            </a:r>
          </a:p>
        </p:txBody>
      </p:sp>
    </p:spTree>
    <p:extLst>
      <p:ext uri="{BB962C8B-B14F-4D97-AF65-F5344CB8AC3E}">
        <p14:creationId xmlns:p14="http://schemas.microsoft.com/office/powerpoint/2010/main" val="269734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AE07-D558-E5BF-4C3C-83C10BAEF9F4}"/>
              </a:ext>
            </a:extLst>
          </p:cNvPr>
          <p:cNvSpPr>
            <a:spLocks noGrp="1"/>
          </p:cNvSpPr>
          <p:nvPr>
            <p:ph type="title"/>
          </p:nvPr>
        </p:nvSpPr>
        <p:spPr>
          <a:xfrm>
            <a:off x="1793959" y="160337"/>
            <a:ext cx="9772680" cy="1143000"/>
          </a:xfrm>
        </p:spPr>
        <p:txBody>
          <a:bodyPr/>
          <a:lstStyle/>
          <a:p>
            <a:r>
              <a:rPr lang="is-IS" dirty="0"/>
              <a:t>Registrations of accidents or incidens in SAR work</a:t>
            </a:r>
          </a:p>
        </p:txBody>
      </p:sp>
      <p:sp>
        <p:nvSpPr>
          <p:cNvPr id="3" name="Text Placeholder 2">
            <a:extLst>
              <a:ext uri="{FF2B5EF4-FFF2-40B4-BE49-F238E27FC236}">
                <a16:creationId xmlns:a16="http://schemas.microsoft.com/office/drawing/2014/main" id="{9D0F5904-8B09-6C39-433E-E0FCEEE1D6B9}"/>
              </a:ext>
            </a:extLst>
          </p:cNvPr>
          <p:cNvSpPr>
            <a:spLocks noGrp="1"/>
          </p:cNvSpPr>
          <p:nvPr>
            <p:ph type="body" idx="1"/>
          </p:nvPr>
        </p:nvSpPr>
        <p:spPr>
          <a:xfrm>
            <a:off x="1809720" y="1419225"/>
            <a:ext cx="4910664" cy="639762"/>
          </a:xfrm>
        </p:spPr>
        <p:txBody>
          <a:bodyPr/>
          <a:lstStyle/>
          <a:p>
            <a:pPr algn="ctr"/>
            <a:r>
              <a:rPr lang="is-IS" dirty="0"/>
              <a:t>For humans	</a:t>
            </a:r>
          </a:p>
        </p:txBody>
      </p:sp>
      <p:sp>
        <p:nvSpPr>
          <p:cNvPr id="5" name="Text Placeholder 4">
            <a:extLst>
              <a:ext uri="{FF2B5EF4-FFF2-40B4-BE49-F238E27FC236}">
                <a16:creationId xmlns:a16="http://schemas.microsoft.com/office/drawing/2014/main" id="{B75B35FD-6A17-FDFD-DE1B-1A6BD546415D}"/>
              </a:ext>
            </a:extLst>
          </p:cNvPr>
          <p:cNvSpPr>
            <a:spLocks noGrp="1"/>
          </p:cNvSpPr>
          <p:nvPr>
            <p:ph type="body" sz="quarter" idx="3"/>
          </p:nvPr>
        </p:nvSpPr>
        <p:spPr>
          <a:xfrm>
            <a:off x="6842244" y="1419225"/>
            <a:ext cx="4724395" cy="639762"/>
          </a:xfrm>
        </p:spPr>
        <p:txBody>
          <a:bodyPr/>
          <a:lstStyle/>
          <a:p>
            <a:pPr algn="ctr"/>
            <a:r>
              <a:rPr lang="is-IS" dirty="0"/>
              <a:t>For dogs</a:t>
            </a:r>
          </a:p>
        </p:txBody>
      </p:sp>
      <p:pic>
        <p:nvPicPr>
          <p:cNvPr id="8" name="Picture 7">
            <a:extLst>
              <a:ext uri="{FF2B5EF4-FFF2-40B4-BE49-F238E27FC236}">
                <a16:creationId xmlns:a16="http://schemas.microsoft.com/office/drawing/2014/main" id="{39B810AE-CBDA-F813-9BAF-77470C93E4A1}"/>
              </a:ext>
            </a:extLst>
          </p:cNvPr>
          <p:cNvPicPr>
            <a:picLocks noChangeAspect="1"/>
          </p:cNvPicPr>
          <p:nvPr/>
        </p:nvPicPr>
        <p:blipFill>
          <a:blip r:embed="rId2"/>
          <a:stretch>
            <a:fillRect/>
          </a:stretch>
        </p:blipFill>
        <p:spPr>
          <a:xfrm>
            <a:off x="7875210" y="4939479"/>
            <a:ext cx="3381123" cy="1758184"/>
          </a:xfrm>
          <a:prstGeom prst="rect">
            <a:avLst/>
          </a:prstGeom>
        </p:spPr>
      </p:pic>
      <p:pic>
        <p:nvPicPr>
          <p:cNvPr id="10" name="Picture 9">
            <a:extLst>
              <a:ext uri="{FF2B5EF4-FFF2-40B4-BE49-F238E27FC236}">
                <a16:creationId xmlns:a16="http://schemas.microsoft.com/office/drawing/2014/main" id="{5B09A26A-E31D-32C7-8E2A-FE1A4574BF4B}"/>
              </a:ext>
            </a:extLst>
          </p:cNvPr>
          <p:cNvPicPr>
            <a:picLocks noChangeAspect="1"/>
          </p:cNvPicPr>
          <p:nvPr/>
        </p:nvPicPr>
        <p:blipFill>
          <a:blip r:embed="rId3"/>
          <a:stretch>
            <a:fillRect/>
          </a:stretch>
        </p:blipFill>
        <p:spPr>
          <a:xfrm>
            <a:off x="8288603" y="2174875"/>
            <a:ext cx="2554336" cy="2603145"/>
          </a:xfrm>
          <a:prstGeom prst="rect">
            <a:avLst/>
          </a:prstGeom>
        </p:spPr>
      </p:pic>
      <p:pic>
        <p:nvPicPr>
          <p:cNvPr id="12" name="Picture 11">
            <a:extLst>
              <a:ext uri="{FF2B5EF4-FFF2-40B4-BE49-F238E27FC236}">
                <a16:creationId xmlns:a16="http://schemas.microsoft.com/office/drawing/2014/main" id="{B2B83D19-B69C-B4FD-8349-132CF343E94C}"/>
              </a:ext>
            </a:extLst>
          </p:cNvPr>
          <p:cNvPicPr>
            <a:picLocks noChangeAspect="1"/>
          </p:cNvPicPr>
          <p:nvPr/>
        </p:nvPicPr>
        <p:blipFill>
          <a:blip r:embed="rId4"/>
          <a:stretch>
            <a:fillRect/>
          </a:stretch>
        </p:blipFill>
        <p:spPr>
          <a:xfrm>
            <a:off x="2360885" y="4939479"/>
            <a:ext cx="3279425" cy="1785171"/>
          </a:xfrm>
          <a:prstGeom prst="rect">
            <a:avLst/>
          </a:prstGeom>
        </p:spPr>
      </p:pic>
      <p:pic>
        <p:nvPicPr>
          <p:cNvPr id="14" name="Picture 13">
            <a:extLst>
              <a:ext uri="{FF2B5EF4-FFF2-40B4-BE49-F238E27FC236}">
                <a16:creationId xmlns:a16="http://schemas.microsoft.com/office/drawing/2014/main" id="{82E5E6B7-41EF-E41B-3716-3DD72C34AC8A}"/>
              </a:ext>
            </a:extLst>
          </p:cNvPr>
          <p:cNvPicPr>
            <a:picLocks noChangeAspect="1"/>
          </p:cNvPicPr>
          <p:nvPr/>
        </p:nvPicPr>
        <p:blipFill>
          <a:blip r:embed="rId5"/>
          <a:stretch>
            <a:fillRect/>
          </a:stretch>
        </p:blipFill>
        <p:spPr>
          <a:xfrm>
            <a:off x="2876721" y="2113017"/>
            <a:ext cx="2554335" cy="2603774"/>
          </a:xfrm>
          <a:prstGeom prst="rect">
            <a:avLst/>
          </a:prstGeom>
        </p:spPr>
      </p:pic>
      <p:sp>
        <p:nvSpPr>
          <p:cNvPr id="15" name="TextBox 14">
            <a:extLst>
              <a:ext uri="{FF2B5EF4-FFF2-40B4-BE49-F238E27FC236}">
                <a16:creationId xmlns:a16="http://schemas.microsoft.com/office/drawing/2014/main" id="{B55E62D0-6122-1C8F-7B1C-7A466882272F}"/>
              </a:ext>
            </a:extLst>
          </p:cNvPr>
          <p:cNvSpPr txBox="1"/>
          <p:nvPr/>
        </p:nvSpPr>
        <p:spPr>
          <a:xfrm>
            <a:off x="8572537" y="2935436"/>
            <a:ext cx="631904" cy="369332"/>
          </a:xfrm>
          <a:prstGeom prst="rect">
            <a:avLst/>
          </a:prstGeom>
          <a:noFill/>
        </p:spPr>
        <p:txBody>
          <a:bodyPr wrap="none" rtlCol="0">
            <a:spAutoFit/>
          </a:bodyPr>
          <a:lstStyle/>
          <a:p>
            <a:r>
              <a:rPr lang="is-IS" dirty="0"/>
              <a:t>29%</a:t>
            </a:r>
          </a:p>
        </p:txBody>
      </p:sp>
      <p:sp>
        <p:nvSpPr>
          <p:cNvPr id="16" name="TextBox 15">
            <a:extLst>
              <a:ext uri="{FF2B5EF4-FFF2-40B4-BE49-F238E27FC236}">
                <a16:creationId xmlns:a16="http://schemas.microsoft.com/office/drawing/2014/main" id="{C145AD71-27FB-D833-E97D-990BD329CBD5}"/>
              </a:ext>
            </a:extLst>
          </p:cNvPr>
          <p:cNvSpPr txBox="1"/>
          <p:nvPr/>
        </p:nvSpPr>
        <p:spPr>
          <a:xfrm>
            <a:off x="9170768" y="3907241"/>
            <a:ext cx="631904" cy="369332"/>
          </a:xfrm>
          <a:prstGeom prst="rect">
            <a:avLst/>
          </a:prstGeom>
          <a:noFill/>
        </p:spPr>
        <p:txBody>
          <a:bodyPr wrap="none" rtlCol="0">
            <a:spAutoFit/>
          </a:bodyPr>
          <a:lstStyle/>
          <a:p>
            <a:r>
              <a:rPr lang="is-IS" dirty="0"/>
              <a:t>40%</a:t>
            </a:r>
          </a:p>
        </p:txBody>
      </p:sp>
      <p:sp>
        <p:nvSpPr>
          <p:cNvPr id="17" name="TextBox 16">
            <a:extLst>
              <a:ext uri="{FF2B5EF4-FFF2-40B4-BE49-F238E27FC236}">
                <a16:creationId xmlns:a16="http://schemas.microsoft.com/office/drawing/2014/main" id="{C7A3A225-E149-F309-B881-FB3AFCD182EB}"/>
              </a:ext>
            </a:extLst>
          </p:cNvPr>
          <p:cNvSpPr txBox="1"/>
          <p:nvPr/>
        </p:nvSpPr>
        <p:spPr>
          <a:xfrm>
            <a:off x="9577632" y="2549118"/>
            <a:ext cx="631904" cy="369332"/>
          </a:xfrm>
          <a:prstGeom prst="rect">
            <a:avLst/>
          </a:prstGeom>
          <a:noFill/>
        </p:spPr>
        <p:txBody>
          <a:bodyPr wrap="none" rtlCol="0">
            <a:spAutoFit/>
          </a:bodyPr>
          <a:lstStyle/>
          <a:p>
            <a:r>
              <a:rPr lang="is-IS" dirty="0"/>
              <a:t>15%</a:t>
            </a:r>
          </a:p>
        </p:txBody>
      </p:sp>
      <p:sp>
        <p:nvSpPr>
          <p:cNvPr id="18" name="TextBox 17">
            <a:extLst>
              <a:ext uri="{FF2B5EF4-FFF2-40B4-BE49-F238E27FC236}">
                <a16:creationId xmlns:a16="http://schemas.microsoft.com/office/drawing/2014/main" id="{B0C58F76-8216-D61E-589C-FCD187E52FB6}"/>
              </a:ext>
            </a:extLst>
          </p:cNvPr>
          <p:cNvSpPr txBox="1"/>
          <p:nvPr/>
        </p:nvSpPr>
        <p:spPr>
          <a:xfrm>
            <a:off x="9902830" y="3228179"/>
            <a:ext cx="631904" cy="369332"/>
          </a:xfrm>
          <a:prstGeom prst="rect">
            <a:avLst/>
          </a:prstGeom>
          <a:noFill/>
        </p:spPr>
        <p:txBody>
          <a:bodyPr wrap="none" rtlCol="0">
            <a:spAutoFit/>
          </a:bodyPr>
          <a:lstStyle/>
          <a:p>
            <a:r>
              <a:rPr lang="is-IS" dirty="0"/>
              <a:t>16%</a:t>
            </a:r>
          </a:p>
        </p:txBody>
      </p:sp>
      <p:sp>
        <p:nvSpPr>
          <p:cNvPr id="19" name="TextBox 18">
            <a:extLst>
              <a:ext uri="{FF2B5EF4-FFF2-40B4-BE49-F238E27FC236}">
                <a16:creationId xmlns:a16="http://schemas.microsoft.com/office/drawing/2014/main" id="{F0A6A43E-8D74-F069-0245-3E6EA433E5B4}"/>
              </a:ext>
            </a:extLst>
          </p:cNvPr>
          <p:cNvSpPr txBox="1"/>
          <p:nvPr/>
        </p:nvSpPr>
        <p:spPr>
          <a:xfrm>
            <a:off x="3176781" y="2858847"/>
            <a:ext cx="631904" cy="369332"/>
          </a:xfrm>
          <a:prstGeom prst="rect">
            <a:avLst/>
          </a:prstGeom>
          <a:noFill/>
        </p:spPr>
        <p:txBody>
          <a:bodyPr wrap="none" rtlCol="0">
            <a:spAutoFit/>
          </a:bodyPr>
          <a:lstStyle/>
          <a:p>
            <a:r>
              <a:rPr lang="is-IS" dirty="0"/>
              <a:t>29%</a:t>
            </a:r>
          </a:p>
        </p:txBody>
      </p:sp>
      <p:sp>
        <p:nvSpPr>
          <p:cNvPr id="20" name="TextBox 19">
            <a:extLst>
              <a:ext uri="{FF2B5EF4-FFF2-40B4-BE49-F238E27FC236}">
                <a16:creationId xmlns:a16="http://schemas.microsoft.com/office/drawing/2014/main" id="{9435D213-47D3-DA51-A886-99FA82A90352}"/>
              </a:ext>
            </a:extLst>
          </p:cNvPr>
          <p:cNvSpPr txBox="1"/>
          <p:nvPr/>
        </p:nvSpPr>
        <p:spPr>
          <a:xfrm>
            <a:off x="4430375" y="2858847"/>
            <a:ext cx="631904" cy="369332"/>
          </a:xfrm>
          <a:prstGeom prst="rect">
            <a:avLst/>
          </a:prstGeom>
          <a:noFill/>
        </p:spPr>
        <p:txBody>
          <a:bodyPr wrap="none" rtlCol="0">
            <a:spAutoFit/>
          </a:bodyPr>
          <a:lstStyle/>
          <a:p>
            <a:r>
              <a:rPr lang="is-IS" dirty="0"/>
              <a:t>31%</a:t>
            </a:r>
          </a:p>
        </p:txBody>
      </p:sp>
      <p:sp>
        <p:nvSpPr>
          <p:cNvPr id="21" name="TextBox 20">
            <a:extLst>
              <a:ext uri="{FF2B5EF4-FFF2-40B4-BE49-F238E27FC236}">
                <a16:creationId xmlns:a16="http://schemas.microsoft.com/office/drawing/2014/main" id="{99C9668D-46EE-AA9B-607D-05752D614F1A}"/>
              </a:ext>
            </a:extLst>
          </p:cNvPr>
          <p:cNvSpPr txBox="1"/>
          <p:nvPr/>
        </p:nvSpPr>
        <p:spPr>
          <a:xfrm>
            <a:off x="4265052" y="3814497"/>
            <a:ext cx="631904" cy="369332"/>
          </a:xfrm>
          <a:prstGeom prst="rect">
            <a:avLst/>
          </a:prstGeom>
          <a:noFill/>
        </p:spPr>
        <p:txBody>
          <a:bodyPr wrap="none" rtlCol="0">
            <a:spAutoFit/>
          </a:bodyPr>
          <a:lstStyle/>
          <a:p>
            <a:r>
              <a:rPr lang="is-IS" dirty="0"/>
              <a:t>20%</a:t>
            </a:r>
          </a:p>
        </p:txBody>
      </p:sp>
      <p:sp>
        <p:nvSpPr>
          <p:cNvPr id="22" name="TextBox 21">
            <a:extLst>
              <a:ext uri="{FF2B5EF4-FFF2-40B4-BE49-F238E27FC236}">
                <a16:creationId xmlns:a16="http://schemas.microsoft.com/office/drawing/2014/main" id="{A1C22073-16B5-C944-FCA1-4096D54F568C}"/>
              </a:ext>
            </a:extLst>
          </p:cNvPr>
          <p:cNvSpPr txBox="1"/>
          <p:nvPr/>
        </p:nvSpPr>
        <p:spPr>
          <a:xfrm>
            <a:off x="3368693" y="3787819"/>
            <a:ext cx="631904" cy="369332"/>
          </a:xfrm>
          <a:prstGeom prst="rect">
            <a:avLst/>
          </a:prstGeom>
          <a:noFill/>
        </p:spPr>
        <p:txBody>
          <a:bodyPr wrap="none" rtlCol="0">
            <a:spAutoFit/>
          </a:bodyPr>
          <a:lstStyle/>
          <a:p>
            <a:r>
              <a:rPr lang="is-IS" dirty="0"/>
              <a:t>20%</a:t>
            </a:r>
          </a:p>
        </p:txBody>
      </p:sp>
      <p:cxnSp>
        <p:nvCxnSpPr>
          <p:cNvPr id="23" name="Straight Connector 22">
            <a:extLst>
              <a:ext uri="{FF2B5EF4-FFF2-40B4-BE49-F238E27FC236}">
                <a16:creationId xmlns:a16="http://schemas.microsoft.com/office/drawing/2014/main" id="{6465B7A3-0547-76E2-69A5-4E0E1687B542}"/>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1387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CE04-4178-1D65-322A-F0C779F38FAF}"/>
              </a:ext>
            </a:extLst>
          </p:cNvPr>
          <p:cNvSpPr>
            <a:spLocks noGrp="1"/>
          </p:cNvSpPr>
          <p:nvPr>
            <p:ph type="title"/>
          </p:nvPr>
        </p:nvSpPr>
        <p:spPr/>
        <p:txBody>
          <a:bodyPr/>
          <a:lstStyle/>
          <a:p>
            <a:r>
              <a:rPr lang="is-IS" dirty="0"/>
              <a:t>In what field have you been training in SAR dogs?</a:t>
            </a:r>
          </a:p>
        </p:txBody>
      </p:sp>
      <p:pic>
        <p:nvPicPr>
          <p:cNvPr id="7" name="Picture 6">
            <a:extLst>
              <a:ext uri="{FF2B5EF4-FFF2-40B4-BE49-F238E27FC236}">
                <a16:creationId xmlns:a16="http://schemas.microsoft.com/office/drawing/2014/main" id="{4DDB6D85-9ED1-F2B0-102B-DFE7942BF50D}"/>
              </a:ext>
            </a:extLst>
          </p:cNvPr>
          <p:cNvPicPr>
            <a:picLocks noChangeAspect="1"/>
          </p:cNvPicPr>
          <p:nvPr/>
        </p:nvPicPr>
        <p:blipFill>
          <a:blip r:embed="rId3"/>
          <a:stretch>
            <a:fillRect/>
          </a:stretch>
        </p:blipFill>
        <p:spPr>
          <a:xfrm>
            <a:off x="2018241" y="1928283"/>
            <a:ext cx="9897871" cy="3659717"/>
          </a:xfrm>
          <a:prstGeom prst="rect">
            <a:avLst/>
          </a:prstGeom>
        </p:spPr>
      </p:pic>
      <p:sp>
        <p:nvSpPr>
          <p:cNvPr id="8" name="TextBox 7">
            <a:extLst>
              <a:ext uri="{FF2B5EF4-FFF2-40B4-BE49-F238E27FC236}">
                <a16:creationId xmlns:a16="http://schemas.microsoft.com/office/drawing/2014/main" id="{91402A4C-DE2D-0614-8C25-F53F93B13855}"/>
              </a:ext>
            </a:extLst>
          </p:cNvPr>
          <p:cNvSpPr txBox="1"/>
          <p:nvPr/>
        </p:nvSpPr>
        <p:spPr>
          <a:xfrm>
            <a:off x="9235039" y="4566205"/>
            <a:ext cx="631904" cy="369332"/>
          </a:xfrm>
          <a:prstGeom prst="rect">
            <a:avLst/>
          </a:prstGeom>
          <a:noFill/>
        </p:spPr>
        <p:txBody>
          <a:bodyPr wrap="none" rtlCol="0">
            <a:spAutoFit/>
          </a:bodyPr>
          <a:lstStyle/>
          <a:p>
            <a:r>
              <a:rPr lang="is-IS" dirty="0"/>
              <a:t>23%</a:t>
            </a:r>
          </a:p>
        </p:txBody>
      </p:sp>
      <p:sp>
        <p:nvSpPr>
          <p:cNvPr id="9" name="TextBox 8">
            <a:extLst>
              <a:ext uri="{FF2B5EF4-FFF2-40B4-BE49-F238E27FC236}">
                <a16:creationId xmlns:a16="http://schemas.microsoft.com/office/drawing/2014/main" id="{64DB77D2-6D65-B842-FC48-E8CBA4C2BEC0}"/>
              </a:ext>
            </a:extLst>
          </p:cNvPr>
          <p:cNvSpPr txBox="1"/>
          <p:nvPr/>
        </p:nvSpPr>
        <p:spPr>
          <a:xfrm>
            <a:off x="8603135" y="3913742"/>
            <a:ext cx="631904" cy="369332"/>
          </a:xfrm>
          <a:prstGeom prst="rect">
            <a:avLst/>
          </a:prstGeom>
          <a:noFill/>
        </p:spPr>
        <p:txBody>
          <a:bodyPr wrap="none" rtlCol="0">
            <a:spAutoFit/>
          </a:bodyPr>
          <a:lstStyle/>
          <a:p>
            <a:r>
              <a:rPr lang="is-IS" dirty="0"/>
              <a:t>44%</a:t>
            </a:r>
          </a:p>
        </p:txBody>
      </p:sp>
      <p:sp>
        <p:nvSpPr>
          <p:cNvPr id="10" name="TextBox 9">
            <a:extLst>
              <a:ext uri="{FF2B5EF4-FFF2-40B4-BE49-F238E27FC236}">
                <a16:creationId xmlns:a16="http://schemas.microsoft.com/office/drawing/2014/main" id="{AD20A047-3EDB-EEBF-83BF-A4D410CEB9A9}"/>
              </a:ext>
            </a:extLst>
          </p:cNvPr>
          <p:cNvSpPr txBox="1"/>
          <p:nvPr/>
        </p:nvSpPr>
        <p:spPr>
          <a:xfrm>
            <a:off x="7971231" y="3388809"/>
            <a:ext cx="631904" cy="369332"/>
          </a:xfrm>
          <a:prstGeom prst="rect">
            <a:avLst/>
          </a:prstGeom>
          <a:noFill/>
        </p:spPr>
        <p:txBody>
          <a:bodyPr wrap="none" rtlCol="0">
            <a:spAutoFit/>
          </a:bodyPr>
          <a:lstStyle/>
          <a:p>
            <a:r>
              <a:rPr lang="is-IS" dirty="0"/>
              <a:t>79%</a:t>
            </a:r>
          </a:p>
        </p:txBody>
      </p:sp>
      <p:sp>
        <p:nvSpPr>
          <p:cNvPr id="11" name="TextBox 10">
            <a:extLst>
              <a:ext uri="{FF2B5EF4-FFF2-40B4-BE49-F238E27FC236}">
                <a16:creationId xmlns:a16="http://schemas.microsoft.com/office/drawing/2014/main" id="{4A1B3FE6-93F7-CDA4-434B-B049C3EE9C78}"/>
              </a:ext>
            </a:extLst>
          </p:cNvPr>
          <p:cNvSpPr txBox="1"/>
          <p:nvPr/>
        </p:nvSpPr>
        <p:spPr>
          <a:xfrm>
            <a:off x="7339327" y="3388809"/>
            <a:ext cx="631904" cy="369332"/>
          </a:xfrm>
          <a:prstGeom prst="rect">
            <a:avLst/>
          </a:prstGeom>
          <a:noFill/>
        </p:spPr>
        <p:txBody>
          <a:bodyPr wrap="none" rtlCol="0">
            <a:spAutoFit/>
          </a:bodyPr>
          <a:lstStyle/>
          <a:p>
            <a:r>
              <a:rPr lang="is-IS" dirty="0"/>
              <a:t>80%</a:t>
            </a:r>
          </a:p>
        </p:txBody>
      </p:sp>
      <p:sp>
        <p:nvSpPr>
          <p:cNvPr id="12" name="TextBox 11">
            <a:extLst>
              <a:ext uri="{FF2B5EF4-FFF2-40B4-BE49-F238E27FC236}">
                <a16:creationId xmlns:a16="http://schemas.microsoft.com/office/drawing/2014/main" id="{F07C5484-5A56-D37A-40AD-5D51E52F8ABE}"/>
              </a:ext>
            </a:extLst>
          </p:cNvPr>
          <p:cNvSpPr txBox="1"/>
          <p:nvPr/>
        </p:nvSpPr>
        <p:spPr>
          <a:xfrm>
            <a:off x="11094207" y="4935537"/>
            <a:ext cx="631904" cy="369332"/>
          </a:xfrm>
          <a:prstGeom prst="rect">
            <a:avLst/>
          </a:prstGeom>
          <a:noFill/>
        </p:spPr>
        <p:txBody>
          <a:bodyPr wrap="none" rtlCol="0">
            <a:spAutoFit/>
          </a:bodyPr>
          <a:lstStyle/>
          <a:p>
            <a:r>
              <a:rPr lang="is-IS" dirty="0"/>
              <a:t>10%</a:t>
            </a:r>
          </a:p>
        </p:txBody>
      </p:sp>
      <p:sp>
        <p:nvSpPr>
          <p:cNvPr id="13" name="TextBox 12">
            <a:extLst>
              <a:ext uri="{FF2B5EF4-FFF2-40B4-BE49-F238E27FC236}">
                <a16:creationId xmlns:a16="http://schemas.microsoft.com/office/drawing/2014/main" id="{9909B6AE-F3EB-2718-B3FD-F16091432159}"/>
              </a:ext>
            </a:extLst>
          </p:cNvPr>
          <p:cNvSpPr txBox="1"/>
          <p:nvPr/>
        </p:nvSpPr>
        <p:spPr>
          <a:xfrm>
            <a:off x="10480575" y="4935537"/>
            <a:ext cx="631904" cy="369332"/>
          </a:xfrm>
          <a:prstGeom prst="rect">
            <a:avLst/>
          </a:prstGeom>
          <a:noFill/>
        </p:spPr>
        <p:txBody>
          <a:bodyPr wrap="none" rtlCol="0">
            <a:spAutoFit/>
          </a:bodyPr>
          <a:lstStyle/>
          <a:p>
            <a:r>
              <a:rPr lang="is-IS" dirty="0"/>
              <a:t>10%</a:t>
            </a:r>
          </a:p>
        </p:txBody>
      </p:sp>
      <p:sp>
        <p:nvSpPr>
          <p:cNvPr id="14" name="TextBox 13">
            <a:extLst>
              <a:ext uri="{FF2B5EF4-FFF2-40B4-BE49-F238E27FC236}">
                <a16:creationId xmlns:a16="http://schemas.microsoft.com/office/drawing/2014/main" id="{028620EB-02CA-E80C-52CE-C490C2777863}"/>
              </a:ext>
            </a:extLst>
          </p:cNvPr>
          <p:cNvSpPr txBox="1"/>
          <p:nvPr/>
        </p:nvSpPr>
        <p:spPr>
          <a:xfrm>
            <a:off x="9857807" y="4566205"/>
            <a:ext cx="631904" cy="369332"/>
          </a:xfrm>
          <a:prstGeom prst="rect">
            <a:avLst/>
          </a:prstGeom>
          <a:noFill/>
        </p:spPr>
        <p:txBody>
          <a:bodyPr wrap="none" rtlCol="0">
            <a:spAutoFit/>
          </a:bodyPr>
          <a:lstStyle/>
          <a:p>
            <a:r>
              <a:rPr lang="is-IS" dirty="0"/>
              <a:t>31%</a:t>
            </a:r>
          </a:p>
        </p:txBody>
      </p:sp>
      <p:cxnSp>
        <p:nvCxnSpPr>
          <p:cNvPr id="15" name="Straight Connector 14">
            <a:extLst>
              <a:ext uri="{FF2B5EF4-FFF2-40B4-BE49-F238E27FC236}">
                <a16:creationId xmlns:a16="http://schemas.microsoft.com/office/drawing/2014/main" id="{DDDC9416-563C-FA2A-472C-06783C43F607}"/>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6408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18AD2A8-4335-1931-B339-0D7557DAD17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42305" y="-22315"/>
            <a:ext cx="12434305" cy="6880315"/>
          </a:xfrm>
          <a:prstGeom prst="rect">
            <a:avLst/>
          </a:prstGeom>
        </p:spPr>
      </p:pic>
      <p:sp>
        <p:nvSpPr>
          <p:cNvPr id="2" name="Title 1">
            <a:extLst>
              <a:ext uri="{FF2B5EF4-FFF2-40B4-BE49-F238E27FC236}">
                <a16:creationId xmlns:a16="http://schemas.microsoft.com/office/drawing/2014/main" id="{8A7DE596-F2C3-7105-6A1A-E758C80319A2}"/>
              </a:ext>
            </a:extLst>
          </p:cNvPr>
          <p:cNvSpPr>
            <a:spLocks noGrp="1"/>
          </p:cNvSpPr>
          <p:nvPr>
            <p:ph type="title"/>
          </p:nvPr>
        </p:nvSpPr>
        <p:spPr>
          <a:xfrm>
            <a:off x="1695795" y="1439379"/>
            <a:ext cx="10017349" cy="1362075"/>
          </a:xfrm>
          <a:solidFill>
            <a:schemeClr val="tx1">
              <a:lumMod val="65000"/>
              <a:lumOff val="35000"/>
              <a:alpha val="70000"/>
            </a:schemeClr>
          </a:solidFill>
        </p:spPr>
        <p:txBody>
          <a:bodyPr/>
          <a:lstStyle/>
          <a:p>
            <a:pPr algn="ctr"/>
            <a:r>
              <a:rPr lang="en-US" b="1" i="0" dirty="0">
                <a:solidFill>
                  <a:srgbClr val="FFC000"/>
                </a:solidFill>
                <a:effectLst/>
                <a:latin typeface="Segoe UI" panose="020B0502040204020203" pitchFamily="34" charset="0"/>
              </a:rPr>
              <a:t>Accidents and incidence in K-9 at SAR work or training</a:t>
            </a:r>
            <a:endParaRPr lang="is-IS" dirty="0"/>
          </a:p>
        </p:txBody>
      </p:sp>
      <p:sp>
        <p:nvSpPr>
          <p:cNvPr id="3" name="Text Placeholder 2">
            <a:extLst>
              <a:ext uri="{FF2B5EF4-FFF2-40B4-BE49-F238E27FC236}">
                <a16:creationId xmlns:a16="http://schemas.microsoft.com/office/drawing/2014/main" id="{D6AC8ADB-4524-AB2C-1A55-C747B56F8596}"/>
              </a:ext>
            </a:extLst>
          </p:cNvPr>
          <p:cNvSpPr>
            <a:spLocks noGrp="1"/>
          </p:cNvSpPr>
          <p:nvPr>
            <p:ph type="body" idx="1"/>
          </p:nvPr>
        </p:nvSpPr>
        <p:spPr>
          <a:xfrm>
            <a:off x="1200316" y="5064825"/>
            <a:ext cx="10363200" cy="1500187"/>
          </a:xfrm>
        </p:spPr>
        <p:txBody>
          <a:bodyPr/>
          <a:lstStyle/>
          <a:p>
            <a:pPr algn="ctr"/>
            <a:r>
              <a:rPr lang="is-IS" sz="2800" dirty="0"/>
              <a:t>Survey to dog handlers within ICAR</a:t>
            </a:r>
          </a:p>
          <a:p>
            <a:pPr algn="ctr"/>
            <a:endParaRPr lang="is-IS" sz="2800" dirty="0"/>
          </a:p>
          <a:p>
            <a:pPr algn="ctr"/>
            <a:r>
              <a:rPr lang="is-IS" sz="2800" dirty="0"/>
              <a:t>Þóra J Jónasdóttir, DVM, PhD</a:t>
            </a:r>
          </a:p>
          <a:p>
            <a:pPr algn="ctr"/>
            <a:r>
              <a:rPr lang="is-IS" sz="2800" dirty="0"/>
              <a:t>ICE-SAR</a:t>
            </a:r>
          </a:p>
          <a:p>
            <a:pPr algn="ctr"/>
            <a:endParaRPr lang="is-IS" dirty="0"/>
          </a:p>
        </p:txBody>
      </p:sp>
    </p:spTree>
    <p:extLst>
      <p:ext uri="{BB962C8B-B14F-4D97-AF65-F5344CB8AC3E}">
        <p14:creationId xmlns:p14="http://schemas.microsoft.com/office/powerpoint/2010/main" val="218861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0916-A328-379E-4528-EDBBFBFE2F46}"/>
              </a:ext>
            </a:extLst>
          </p:cNvPr>
          <p:cNvSpPr>
            <a:spLocks noGrp="1"/>
          </p:cNvSpPr>
          <p:nvPr>
            <p:ph type="title"/>
          </p:nvPr>
        </p:nvSpPr>
        <p:spPr/>
        <p:txBody>
          <a:bodyPr/>
          <a:lstStyle/>
          <a:p>
            <a:r>
              <a:rPr lang="is-IS" dirty="0"/>
              <a:t>Accidents during </a:t>
            </a:r>
            <a:r>
              <a:rPr lang="is-IS" b="1" dirty="0"/>
              <a:t>training </a:t>
            </a:r>
            <a:r>
              <a:rPr lang="is-IS" dirty="0">
                <a:effectLst/>
              </a:rPr>
              <a:t>and </a:t>
            </a:r>
            <a:r>
              <a:rPr lang="is-IS" b="1" dirty="0"/>
              <a:t>call outs</a:t>
            </a:r>
            <a:endParaRPr lang="is-IS" dirty="0"/>
          </a:p>
        </p:txBody>
      </p:sp>
      <p:cxnSp>
        <p:nvCxnSpPr>
          <p:cNvPr id="7" name="Straight Connector 6">
            <a:extLst>
              <a:ext uri="{FF2B5EF4-FFF2-40B4-BE49-F238E27FC236}">
                <a16:creationId xmlns:a16="http://schemas.microsoft.com/office/drawing/2014/main" id="{2B37D22C-A49C-81A4-ECCB-8DC580D3BF1A}"/>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graphicFrame>
        <p:nvGraphicFramePr>
          <p:cNvPr id="14" name="Table 14">
            <a:extLst>
              <a:ext uri="{FF2B5EF4-FFF2-40B4-BE49-F238E27FC236}">
                <a16:creationId xmlns:a16="http://schemas.microsoft.com/office/drawing/2014/main" id="{558853DB-FA49-D4AA-E499-46419D5DDFA1}"/>
              </a:ext>
            </a:extLst>
          </p:cNvPr>
          <p:cNvGraphicFramePr>
            <a:graphicFrameLocks noGrp="1"/>
          </p:cNvGraphicFramePr>
          <p:nvPr>
            <p:extLst>
              <p:ext uri="{D42A27DB-BD31-4B8C-83A1-F6EECF244321}">
                <p14:modId xmlns:p14="http://schemas.microsoft.com/office/powerpoint/2010/main" val="660237321"/>
              </p:ext>
            </p:extLst>
          </p:nvPr>
        </p:nvGraphicFramePr>
        <p:xfrm>
          <a:off x="4874348" y="5682479"/>
          <a:ext cx="7100100" cy="1112520"/>
        </p:xfrm>
        <a:graphic>
          <a:graphicData uri="http://schemas.openxmlformats.org/drawingml/2006/table">
            <a:tbl>
              <a:tblPr firstRow="1" bandRow="1">
                <a:tableStyleId>{5C22544A-7EE6-4342-B048-85BDC9FD1C3A}</a:tableStyleId>
              </a:tblPr>
              <a:tblGrid>
                <a:gridCol w="1981381">
                  <a:extLst>
                    <a:ext uri="{9D8B030D-6E8A-4147-A177-3AD203B41FA5}">
                      <a16:colId xmlns:a16="http://schemas.microsoft.com/office/drawing/2014/main" val="1926424439"/>
                    </a:ext>
                  </a:extLst>
                </a:gridCol>
                <a:gridCol w="1981381">
                  <a:extLst>
                    <a:ext uri="{9D8B030D-6E8A-4147-A177-3AD203B41FA5}">
                      <a16:colId xmlns:a16="http://schemas.microsoft.com/office/drawing/2014/main" val="968290656"/>
                    </a:ext>
                  </a:extLst>
                </a:gridCol>
                <a:gridCol w="662154">
                  <a:extLst>
                    <a:ext uri="{9D8B030D-6E8A-4147-A177-3AD203B41FA5}">
                      <a16:colId xmlns:a16="http://schemas.microsoft.com/office/drawing/2014/main" val="3677684586"/>
                    </a:ext>
                  </a:extLst>
                </a:gridCol>
                <a:gridCol w="599090">
                  <a:extLst>
                    <a:ext uri="{9D8B030D-6E8A-4147-A177-3AD203B41FA5}">
                      <a16:colId xmlns:a16="http://schemas.microsoft.com/office/drawing/2014/main" val="3508912361"/>
                    </a:ext>
                  </a:extLst>
                </a:gridCol>
                <a:gridCol w="662152">
                  <a:extLst>
                    <a:ext uri="{9D8B030D-6E8A-4147-A177-3AD203B41FA5}">
                      <a16:colId xmlns:a16="http://schemas.microsoft.com/office/drawing/2014/main" val="4142787029"/>
                    </a:ext>
                  </a:extLst>
                </a:gridCol>
                <a:gridCol w="646386">
                  <a:extLst>
                    <a:ext uri="{9D8B030D-6E8A-4147-A177-3AD203B41FA5}">
                      <a16:colId xmlns:a16="http://schemas.microsoft.com/office/drawing/2014/main" val="3651691413"/>
                    </a:ext>
                  </a:extLst>
                </a:gridCol>
                <a:gridCol w="567556">
                  <a:extLst>
                    <a:ext uri="{9D8B030D-6E8A-4147-A177-3AD203B41FA5}">
                      <a16:colId xmlns:a16="http://schemas.microsoft.com/office/drawing/2014/main" val="381199248"/>
                    </a:ext>
                  </a:extLst>
                </a:gridCol>
              </a:tblGrid>
              <a:tr h="370840">
                <a:tc gridSpan="2">
                  <a:txBody>
                    <a:bodyPr/>
                    <a:lstStyle/>
                    <a:p>
                      <a:pPr algn="ctr"/>
                      <a:r>
                        <a:rPr lang="is-IS" dirty="0"/>
                        <a:t>Number of accidents</a:t>
                      </a:r>
                    </a:p>
                  </a:txBody>
                  <a:tcPr>
                    <a:solidFill>
                      <a:schemeClr val="bg2">
                        <a:lumMod val="75000"/>
                      </a:schemeClr>
                    </a:solidFill>
                  </a:tcPr>
                </a:tc>
                <a:tc hMerge="1">
                  <a:txBody>
                    <a:bodyPr/>
                    <a:lstStyle/>
                    <a:p>
                      <a:endParaRPr lang="is-IS"/>
                    </a:p>
                  </a:txBody>
                  <a:tcPr/>
                </a:tc>
                <a:tc>
                  <a:txBody>
                    <a:bodyPr/>
                    <a:lstStyle/>
                    <a:p>
                      <a:pPr algn="ctr"/>
                      <a:r>
                        <a:rPr lang="is-IS" dirty="0"/>
                        <a:t>1</a:t>
                      </a:r>
                    </a:p>
                  </a:txBody>
                  <a:tcPr>
                    <a:solidFill>
                      <a:schemeClr val="bg2">
                        <a:lumMod val="75000"/>
                      </a:schemeClr>
                    </a:solidFill>
                  </a:tcPr>
                </a:tc>
                <a:tc>
                  <a:txBody>
                    <a:bodyPr/>
                    <a:lstStyle/>
                    <a:p>
                      <a:pPr algn="ctr"/>
                      <a:r>
                        <a:rPr lang="is-IS" dirty="0"/>
                        <a:t>2</a:t>
                      </a:r>
                    </a:p>
                  </a:txBody>
                  <a:tcPr>
                    <a:solidFill>
                      <a:schemeClr val="bg2">
                        <a:lumMod val="75000"/>
                      </a:schemeClr>
                    </a:solidFill>
                  </a:tcPr>
                </a:tc>
                <a:tc>
                  <a:txBody>
                    <a:bodyPr/>
                    <a:lstStyle/>
                    <a:p>
                      <a:pPr algn="ctr"/>
                      <a:r>
                        <a:rPr lang="is-IS" dirty="0"/>
                        <a:t>3</a:t>
                      </a:r>
                    </a:p>
                  </a:txBody>
                  <a:tcPr>
                    <a:solidFill>
                      <a:schemeClr val="bg2">
                        <a:lumMod val="75000"/>
                      </a:schemeClr>
                    </a:solidFill>
                  </a:tcPr>
                </a:tc>
                <a:tc>
                  <a:txBody>
                    <a:bodyPr/>
                    <a:lstStyle/>
                    <a:p>
                      <a:pPr algn="ctr"/>
                      <a:r>
                        <a:rPr lang="is-IS" dirty="0"/>
                        <a:t>4</a:t>
                      </a:r>
                    </a:p>
                  </a:txBody>
                  <a:tcPr>
                    <a:solidFill>
                      <a:schemeClr val="bg2">
                        <a:lumMod val="75000"/>
                      </a:schemeClr>
                    </a:solidFill>
                  </a:tcPr>
                </a:tc>
                <a:tc>
                  <a:txBody>
                    <a:bodyPr/>
                    <a:lstStyle/>
                    <a:p>
                      <a:pPr algn="ctr"/>
                      <a:r>
                        <a:rPr lang="is-IS" dirty="0"/>
                        <a:t>5</a:t>
                      </a:r>
                    </a:p>
                  </a:txBody>
                  <a:tcPr>
                    <a:solidFill>
                      <a:schemeClr val="bg2">
                        <a:lumMod val="75000"/>
                      </a:schemeClr>
                    </a:solidFill>
                  </a:tcPr>
                </a:tc>
                <a:extLst>
                  <a:ext uri="{0D108BD9-81ED-4DB2-BD59-A6C34878D82A}">
                    <a16:rowId xmlns:a16="http://schemas.microsoft.com/office/drawing/2014/main" val="1273092466"/>
                  </a:ext>
                </a:extLst>
              </a:tr>
              <a:tr h="370840">
                <a:tc>
                  <a:txBody>
                    <a:bodyPr/>
                    <a:lstStyle/>
                    <a:p>
                      <a:pPr algn="ctr"/>
                      <a:r>
                        <a:rPr lang="is-IS" dirty="0"/>
                        <a:t>At training</a:t>
                      </a:r>
                    </a:p>
                  </a:txBody>
                  <a:tcPr>
                    <a:solidFill>
                      <a:srgbClr val="3366CC"/>
                    </a:solidFill>
                  </a:tcPr>
                </a:tc>
                <a:tc>
                  <a:txBody>
                    <a:bodyPr/>
                    <a:lstStyle/>
                    <a:p>
                      <a:pPr algn="ctr"/>
                      <a:r>
                        <a:rPr lang="is-IS" dirty="0"/>
                        <a:t>No of handlers</a:t>
                      </a:r>
                    </a:p>
                  </a:txBody>
                  <a:tcPr>
                    <a:solidFill>
                      <a:srgbClr val="3366CC"/>
                    </a:solidFill>
                  </a:tcPr>
                </a:tc>
                <a:tc>
                  <a:txBody>
                    <a:bodyPr/>
                    <a:lstStyle/>
                    <a:p>
                      <a:pPr algn="ctr"/>
                      <a:r>
                        <a:rPr lang="is-IS" dirty="0"/>
                        <a:t>88</a:t>
                      </a:r>
                    </a:p>
                  </a:txBody>
                  <a:tcPr>
                    <a:solidFill>
                      <a:srgbClr val="3366CC"/>
                    </a:solidFill>
                  </a:tcPr>
                </a:tc>
                <a:tc>
                  <a:txBody>
                    <a:bodyPr/>
                    <a:lstStyle/>
                    <a:p>
                      <a:pPr algn="ctr"/>
                      <a:r>
                        <a:rPr lang="is-IS" dirty="0"/>
                        <a:t>31</a:t>
                      </a:r>
                    </a:p>
                  </a:txBody>
                  <a:tcPr>
                    <a:solidFill>
                      <a:srgbClr val="3366CC"/>
                    </a:solidFill>
                  </a:tcPr>
                </a:tc>
                <a:tc>
                  <a:txBody>
                    <a:bodyPr/>
                    <a:lstStyle/>
                    <a:p>
                      <a:pPr algn="ctr"/>
                      <a:r>
                        <a:rPr lang="is-IS" dirty="0"/>
                        <a:t>18</a:t>
                      </a:r>
                    </a:p>
                  </a:txBody>
                  <a:tcPr>
                    <a:solidFill>
                      <a:srgbClr val="3366CC"/>
                    </a:solidFill>
                  </a:tcPr>
                </a:tc>
                <a:tc>
                  <a:txBody>
                    <a:bodyPr/>
                    <a:lstStyle/>
                    <a:p>
                      <a:pPr algn="ctr"/>
                      <a:r>
                        <a:rPr lang="is-IS" dirty="0"/>
                        <a:t>8</a:t>
                      </a:r>
                    </a:p>
                  </a:txBody>
                  <a:tcPr>
                    <a:solidFill>
                      <a:srgbClr val="3366CC"/>
                    </a:solidFill>
                  </a:tcPr>
                </a:tc>
                <a:tc>
                  <a:txBody>
                    <a:bodyPr/>
                    <a:lstStyle/>
                    <a:p>
                      <a:pPr algn="ctr"/>
                      <a:r>
                        <a:rPr lang="is-IS" dirty="0"/>
                        <a:t>4</a:t>
                      </a:r>
                    </a:p>
                  </a:txBody>
                  <a:tcPr>
                    <a:solidFill>
                      <a:srgbClr val="3366CC"/>
                    </a:solidFill>
                  </a:tcPr>
                </a:tc>
                <a:extLst>
                  <a:ext uri="{0D108BD9-81ED-4DB2-BD59-A6C34878D82A}">
                    <a16:rowId xmlns:a16="http://schemas.microsoft.com/office/drawing/2014/main" val="3080097084"/>
                  </a:ext>
                </a:extLst>
              </a:tr>
              <a:tr h="370840">
                <a:tc>
                  <a:txBody>
                    <a:bodyPr/>
                    <a:lstStyle/>
                    <a:p>
                      <a:pPr algn="ctr"/>
                      <a:r>
                        <a:rPr lang="is-IS" dirty="0"/>
                        <a:t>At call out</a:t>
                      </a:r>
                    </a:p>
                  </a:txBody>
                  <a:tcPr>
                    <a:solidFill>
                      <a:srgbClr val="FC6204"/>
                    </a:solidFill>
                  </a:tcPr>
                </a:tc>
                <a:tc>
                  <a:txBody>
                    <a:bodyPr/>
                    <a:lstStyle/>
                    <a:p>
                      <a:pPr algn="ctr"/>
                      <a:r>
                        <a:rPr lang="is-IS" dirty="0"/>
                        <a:t>No of handlers</a:t>
                      </a:r>
                    </a:p>
                  </a:txBody>
                  <a:tcPr>
                    <a:solidFill>
                      <a:srgbClr val="FC6204"/>
                    </a:solidFill>
                  </a:tcPr>
                </a:tc>
                <a:tc>
                  <a:txBody>
                    <a:bodyPr/>
                    <a:lstStyle/>
                    <a:p>
                      <a:pPr algn="ctr"/>
                      <a:r>
                        <a:rPr lang="is-IS" dirty="0"/>
                        <a:t>27</a:t>
                      </a:r>
                    </a:p>
                  </a:txBody>
                  <a:tcPr>
                    <a:solidFill>
                      <a:srgbClr val="FC6204"/>
                    </a:solidFill>
                  </a:tcPr>
                </a:tc>
                <a:tc>
                  <a:txBody>
                    <a:bodyPr/>
                    <a:lstStyle/>
                    <a:p>
                      <a:pPr algn="ctr"/>
                      <a:r>
                        <a:rPr lang="is-IS" dirty="0"/>
                        <a:t>5</a:t>
                      </a:r>
                    </a:p>
                  </a:txBody>
                  <a:tcPr>
                    <a:solidFill>
                      <a:srgbClr val="FC6204"/>
                    </a:solidFill>
                  </a:tcPr>
                </a:tc>
                <a:tc>
                  <a:txBody>
                    <a:bodyPr/>
                    <a:lstStyle/>
                    <a:p>
                      <a:pPr algn="ctr"/>
                      <a:r>
                        <a:rPr lang="is-IS" dirty="0"/>
                        <a:t>1</a:t>
                      </a:r>
                    </a:p>
                  </a:txBody>
                  <a:tcPr>
                    <a:solidFill>
                      <a:srgbClr val="FC6204"/>
                    </a:solidFill>
                  </a:tcPr>
                </a:tc>
                <a:tc>
                  <a:txBody>
                    <a:bodyPr/>
                    <a:lstStyle/>
                    <a:p>
                      <a:pPr algn="ctr"/>
                      <a:r>
                        <a:rPr lang="is-IS" dirty="0"/>
                        <a:t>1</a:t>
                      </a:r>
                    </a:p>
                  </a:txBody>
                  <a:tcPr>
                    <a:solidFill>
                      <a:srgbClr val="FC6204"/>
                    </a:solidFill>
                  </a:tcPr>
                </a:tc>
                <a:tc>
                  <a:txBody>
                    <a:bodyPr/>
                    <a:lstStyle/>
                    <a:p>
                      <a:pPr algn="ctr"/>
                      <a:r>
                        <a:rPr lang="is-IS" dirty="0"/>
                        <a:t>0</a:t>
                      </a:r>
                    </a:p>
                  </a:txBody>
                  <a:tcPr>
                    <a:solidFill>
                      <a:srgbClr val="FC6204"/>
                    </a:solidFill>
                  </a:tcPr>
                </a:tc>
                <a:extLst>
                  <a:ext uri="{0D108BD9-81ED-4DB2-BD59-A6C34878D82A}">
                    <a16:rowId xmlns:a16="http://schemas.microsoft.com/office/drawing/2014/main" val="4232042092"/>
                  </a:ext>
                </a:extLst>
              </a:tr>
            </a:tbl>
          </a:graphicData>
        </a:graphic>
      </p:graphicFrame>
      <p:graphicFrame>
        <p:nvGraphicFramePr>
          <p:cNvPr id="15" name="Chart 14">
            <a:extLst>
              <a:ext uri="{FF2B5EF4-FFF2-40B4-BE49-F238E27FC236}">
                <a16:creationId xmlns:a16="http://schemas.microsoft.com/office/drawing/2014/main" id="{964337E7-0D22-E77D-16BF-31524CC97ED1}"/>
              </a:ext>
            </a:extLst>
          </p:cNvPr>
          <p:cNvGraphicFramePr>
            <a:graphicFrameLocks/>
          </p:cNvGraphicFramePr>
          <p:nvPr>
            <p:extLst>
              <p:ext uri="{D42A27DB-BD31-4B8C-83A1-F6EECF244321}">
                <p14:modId xmlns:p14="http://schemas.microsoft.com/office/powerpoint/2010/main" val="4198015480"/>
              </p:ext>
            </p:extLst>
          </p:nvPr>
        </p:nvGraphicFramePr>
        <p:xfrm>
          <a:off x="5047769" y="1136224"/>
          <a:ext cx="6753259" cy="454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1722DEF-4C3D-B729-67E9-8FC5E1F22630}"/>
              </a:ext>
            </a:extLst>
          </p:cNvPr>
          <p:cNvGraphicFramePr>
            <a:graphicFrameLocks/>
          </p:cNvGraphicFramePr>
          <p:nvPr>
            <p:extLst>
              <p:ext uri="{D42A27DB-BD31-4B8C-83A1-F6EECF244321}">
                <p14:modId xmlns:p14="http://schemas.microsoft.com/office/powerpoint/2010/main" val="223748772"/>
              </p:ext>
            </p:extLst>
          </p:nvPr>
        </p:nvGraphicFramePr>
        <p:xfrm>
          <a:off x="1572077" y="1105208"/>
          <a:ext cx="292893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7404E691-EF5D-C379-8C24-2C9C6E7DCCC9}"/>
              </a:ext>
            </a:extLst>
          </p:cNvPr>
          <p:cNvGraphicFramePr>
            <a:graphicFrameLocks/>
          </p:cNvGraphicFramePr>
          <p:nvPr>
            <p:extLst>
              <p:ext uri="{D42A27DB-BD31-4B8C-83A1-F6EECF244321}">
                <p14:modId xmlns:p14="http://schemas.microsoft.com/office/powerpoint/2010/main" val="2018588632"/>
              </p:ext>
            </p:extLst>
          </p:nvPr>
        </p:nvGraphicFramePr>
        <p:xfrm>
          <a:off x="986673" y="3749308"/>
          <a:ext cx="4283596" cy="35492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695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BA5C-836F-B8F9-984A-AC1BEAF3BD12}"/>
              </a:ext>
            </a:extLst>
          </p:cNvPr>
          <p:cNvSpPr>
            <a:spLocks noGrp="1"/>
          </p:cNvSpPr>
          <p:nvPr>
            <p:ph type="title"/>
          </p:nvPr>
        </p:nvSpPr>
        <p:spPr/>
        <p:txBody>
          <a:bodyPr/>
          <a:lstStyle/>
          <a:p>
            <a:r>
              <a:rPr lang="nb-NO" dirty="0"/>
              <a:t>Accidents during </a:t>
            </a:r>
            <a:r>
              <a:rPr lang="nb-NO" b="1" dirty="0"/>
              <a:t>call outs</a:t>
            </a:r>
            <a:endParaRPr lang="is-IS" b="1" dirty="0"/>
          </a:p>
        </p:txBody>
      </p:sp>
      <p:cxnSp>
        <p:nvCxnSpPr>
          <p:cNvPr id="4" name="Straight Connector 3">
            <a:extLst>
              <a:ext uri="{FF2B5EF4-FFF2-40B4-BE49-F238E27FC236}">
                <a16:creationId xmlns:a16="http://schemas.microsoft.com/office/drawing/2014/main" id="{8616D986-4963-2179-BFB0-0DABFD5DECB7}"/>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6" name="Picture 5">
            <a:extLst>
              <a:ext uri="{FF2B5EF4-FFF2-40B4-BE49-F238E27FC236}">
                <a16:creationId xmlns:a16="http://schemas.microsoft.com/office/drawing/2014/main" id="{0110B9F4-6123-A528-AFFC-3C632AA7B442}"/>
              </a:ext>
            </a:extLst>
          </p:cNvPr>
          <p:cNvPicPr>
            <a:picLocks noChangeAspect="1"/>
          </p:cNvPicPr>
          <p:nvPr/>
        </p:nvPicPr>
        <p:blipFill>
          <a:blip r:embed="rId2"/>
          <a:stretch>
            <a:fillRect/>
          </a:stretch>
        </p:blipFill>
        <p:spPr>
          <a:xfrm>
            <a:off x="1775884" y="1218139"/>
            <a:ext cx="2090668" cy="2055824"/>
          </a:xfrm>
          <a:prstGeom prst="rect">
            <a:avLst/>
          </a:prstGeom>
        </p:spPr>
      </p:pic>
      <p:pic>
        <p:nvPicPr>
          <p:cNvPr id="8" name="Picture 7">
            <a:extLst>
              <a:ext uri="{FF2B5EF4-FFF2-40B4-BE49-F238E27FC236}">
                <a16:creationId xmlns:a16="http://schemas.microsoft.com/office/drawing/2014/main" id="{15D6D6B7-69E3-5945-57F9-A535FCDD8C7A}"/>
              </a:ext>
            </a:extLst>
          </p:cNvPr>
          <p:cNvPicPr>
            <a:picLocks noChangeAspect="1"/>
          </p:cNvPicPr>
          <p:nvPr/>
        </p:nvPicPr>
        <p:blipFill>
          <a:blip r:embed="rId3"/>
          <a:stretch>
            <a:fillRect/>
          </a:stretch>
        </p:blipFill>
        <p:spPr>
          <a:xfrm>
            <a:off x="1775883" y="4016697"/>
            <a:ext cx="3124617" cy="908319"/>
          </a:xfrm>
          <a:prstGeom prst="rect">
            <a:avLst/>
          </a:prstGeom>
        </p:spPr>
      </p:pic>
      <p:sp>
        <p:nvSpPr>
          <p:cNvPr id="9" name="TextBox 8">
            <a:extLst>
              <a:ext uri="{FF2B5EF4-FFF2-40B4-BE49-F238E27FC236}">
                <a16:creationId xmlns:a16="http://schemas.microsoft.com/office/drawing/2014/main" id="{25AD340C-DC11-3905-4AF4-0BC70B30AB85}"/>
              </a:ext>
            </a:extLst>
          </p:cNvPr>
          <p:cNvSpPr txBox="1"/>
          <p:nvPr/>
        </p:nvSpPr>
        <p:spPr>
          <a:xfrm>
            <a:off x="2821218" y="1596268"/>
            <a:ext cx="631904" cy="369332"/>
          </a:xfrm>
          <a:prstGeom prst="rect">
            <a:avLst/>
          </a:prstGeom>
          <a:noFill/>
        </p:spPr>
        <p:txBody>
          <a:bodyPr wrap="none" rtlCol="0">
            <a:spAutoFit/>
          </a:bodyPr>
          <a:lstStyle/>
          <a:p>
            <a:r>
              <a:rPr lang="is-IS" dirty="0"/>
              <a:t>13%</a:t>
            </a:r>
          </a:p>
        </p:txBody>
      </p:sp>
      <p:sp>
        <p:nvSpPr>
          <p:cNvPr id="10" name="TextBox 9">
            <a:extLst>
              <a:ext uri="{FF2B5EF4-FFF2-40B4-BE49-F238E27FC236}">
                <a16:creationId xmlns:a16="http://schemas.microsoft.com/office/drawing/2014/main" id="{34413D7B-9B5E-130F-1AC1-415B9D494E69}"/>
              </a:ext>
            </a:extLst>
          </p:cNvPr>
          <p:cNvSpPr txBox="1"/>
          <p:nvPr/>
        </p:nvSpPr>
        <p:spPr>
          <a:xfrm>
            <a:off x="2204270" y="2361139"/>
            <a:ext cx="631904" cy="369332"/>
          </a:xfrm>
          <a:prstGeom prst="rect">
            <a:avLst/>
          </a:prstGeom>
          <a:noFill/>
        </p:spPr>
        <p:txBody>
          <a:bodyPr wrap="none" rtlCol="0">
            <a:spAutoFit/>
          </a:bodyPr>
          <a:lstStyle/>
          <a:p>
            <a:r>
              <a:rPr lang="is-IS" dirty="0"/>
              <a:t>87%</a:t>
            </a:r>
          </a:p>
        </p:txBody>
      </p:sp>
      <p:pic>
        <p:nvPicPr>
          <p:cNvPr id="11" name="Picture 10">
            <a:extLst>
              <a:ext uri="{FF2B5EF4-FFF2-40B4-BE49-F238E27FC236}">
                <a16:creationId xmlns:a16="http://schemas.microsoft.com/office/drawing/2014/main" id="{7ACB6B79-441B-F558-A7A4-8616BDF3C42E}"/>
              </a:ext>
            </a:extLst>
          </p:cNvPr>
          <p:cNvPicPr>
            <a:picLocks noChangeAspect="1"/>
          </p:cNvPicPr>
          <p:nvPr/>
        </p:nvPicPr>
        <p:blipFill>
          <a:blip r:embed="rId4"/>
          <a:stretch>
            <a:fillRect/>
          </a:stretch>
        </p:blipFill>
        <p:spPr>
          <a:xfrm>
            <a:off x="5253779" y="1261066"/>
            <a:ext cx="6843511" cy="4113387"/>
          </a:xfrm>
          <a:prstGeom prst="rect">
            <a:avLst/>
          </a:prstGeom>
        </p:spPr>
      </p:pic>
      <p:sp>
        <p:nvSpPr>
          <p:cNvPr id="12" name="Content Placeholder 2">
            <a:extLst>
              <a:ext uri="{FF2B5EF4-FFF2-40B4-BE49-F238E27FC236}">
                <a16:creationId xmlns:a16="http://schemas.microsoft.com/office/drawing/2014/main" id="{89A480DA-32DB-D6C8-C325-57159F465344}"/>
              </a:ext>
            </a:extLst>
          </p:cNvPr>
          <p:cNvSpPr txBox="1">
            <a:spLocks/>
          </p:cNvSpPr>
          <p:nvPr/>
        </p:nvSpPr>
        <p:spPr bwMode="auto">
          <a:xfrm>
            <a:off x="5253779" y="4470856"/>
            <a:ext cx="2252133" cy="718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alibri" pitchFamily="34" charset="0"/>
                <a:cs typeface="+mn-cs"/>
              </a:defRPr>
            </a:lvl2pPr>
            <a:lvl3pPr marL="1143000" indent="-228600" algn="l" rtl="0" eaLnBrk="1" fontAlgn="base" hangingPunct="1">
              <a:spcBef>
                <a:spcPct val="20000"/>
              </a:spcBef>
              <a:spcAft>
                <a:spcPct val="0"/>
              </a:spcAft>
              <a:buChar char="•"/>
              <a:defRPr sz="2400">
                <a:solidFill>
                  <a:schemeClr val="tx1"/>
                </a:solidFill>
                <a:latin typeface="Calibri" pitchFamily="34" charset="0"/>
                <a:cs typeface="+mn-cs"/>
              </a:defRPr>
            </a:lvl3pPr>
            <a:lvl4pPr marL="1600200" indent="-228600" algn="l" rtl="0" eaLnBrk="1" fontAlgn="base" hangingPunct="1">
              <a:spcBef>
                <a:spcPct val="20000"/>
              </a:spcBef>
              <a:spcAft>
                <a:spcPct val="0"/>
              </a:spcAft>
              <a:buChar char="–"/>
              <a:defRPr sz="2000">
                <a:solidFill>
                  <a:schemeClr val="tx1"/>
                </a:solidFill>
                <a:latin typeface="Calibri" pitchFamily="34" charset="0"/>
                <a:cs typeface="+mn-cs"/>
              </a:defRPr>
            </a:lvl4pPr>
            <a:lvl5pPr marL="2057400" indent="-228600" algn="l" rtl="0" eaLnBrk="1" fontAlgn="base" hangingPunct="1">
              <a:spcBef>
                <a:spcPct val="20000"/>
              </a:spcBef>
              <a:spcAft>
                <a:spcPct val="0"/>
              </a:spcAft>
              <a:buChar char="»"/>
              <a:defRPr sz="2000">
                <a:solidFill>
                  <a:schemeClr val="tx1"/>
                </a:solidFill>
                <a:latin typeface="Calibri" pitchFamily="34"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is-IS" sz="2400" kern="0" dirty="0"/>
              <a:t>48 cases of accidents</a:t>
            </a:r>
          </a:p>
        </p:txBody>
      </p:sp>
      <p:graphicFrame>
        <p:nvGraphicFramePr>
          <p:cNvPr id="13" name="Table 14">
            <a:extLst>
              <a:ext uri="{FF2B5EF4-FFF2-40B4-BE49-F238E27FC236}">
                <a16:creationId xmlns:a16="http://schemas.microsoft.com/office/drawing/2014/main" id="{877DA597-5A92-488E-55DC-DA9A52EA9299}"/>
              </a:ext>
            </a:extLst>
          </p:cNvPr>
          <p:cNvGraphicFramePr>
            <a:graphicFrameLocks noGrp="1"/>
          </p:cNvGraphicFramePr>
          <p:nvPr>
            <p:extLst>
              <p:ext uri="{D42A27DB-BD31-4B8C-83A1-F6EECF244321}">
                <p14:modId xmlns:p14="http://schemas.microsoft.com/office/powerpoint/2010/main" val="1115230804"/>
              </p:ext>
            </p:extLst>
          </p:nvPr>
        </p:nvGraphicFramePr>
        <p:xfrm>
          <a:off x="1866000" y="5794584"/>
          <a:ext cx="8460000" cy="741680"/>
        </p:xfrm>
        <a:graphic>
          <a:graphicData uri="http://schemas.openxmlformats.org/drawingml/2006/table">
            <a:tbl>
              <a:tblPr firstRow="1" bandRow="1">
                <a:tableStyleId>{5C22544A-7EE6-4342-B048-85BDC9FD1C3A}</a:tableStyleId>
              </a:tblPr>
              <a:tblGrid>
                <a:gridCol w="3962762">
                  <a:extLst>
                    <a:ext uri="{9D8B030D-6E8A-4147-A177-3AD203B41FA5}">
                      <a16:colId xmlns:a16="http://schemas.microsoft.com/office/drawing/2014/main" val="1926424439"/>
                    </a:ext>
                  </a:extLst>
                </a:gridCol>
                <a:gridCol w="819807">
                  <a:extLst>
                    <a:ext uri="{9D8B030D-6E8A-4147-A177-3AD203B41FA5}">
                      <a16:colId xmlns:a16="http://schemas.microsoft.com/office/drawing/2014/main" val="3677684586"/>
                    </a:ext>
                  </a:extLst>
                </a:gridCol>
                <a:gridCol w="930166">
                  <a:extLst>
                    <a:ext uri="{9D8B030D-6E8A-4147-A177-3AD203B41FA5}">
                      <a16:colId xmlns:a16="http://schemas.microsoft.com/office/drawing/2014/main" val="3508912361"/>
                    </a:ext>
                  </a:extLst>
                </a:gridCol>
                <a:gridCol w="914400">
                  <a:extLst>
                    <a:ext uri="{9D8B030D-6E8A-4147-A177-3AD203B41FA5}">
                      <a16:colId xmlns:a16="http://schemas.microsoft.com/office/drawing/2014/main" val="4142787029"/>
                    </a:ext>
                  </a:extLst>
                </a:gridCol>
                <a:gridCol w="914400">
                  <a:extLst>
                    <a:ext uri="{9D8B030D-6E8A-4147-A177-3AD203B41FA5}">
                      <a16:colId xmlns:a16="http://schemas.microsoft.com/office/drawing/2014/main" val="3651691413"/>
                    </a:ext>
                  </a:extLst>
                </a:gridCol>
                <a:gridCol w="918465">
                  <a:extLst>
                    <a:ext uri="{9D8B030D-6E8A-4147-A177-3AD203B41FA5}">
                      <a16:colId xmlns:a16="http://schemas.microsoft.com/office/drawing/2014/main" val="381199248"/>
                    </a:ext>
                  </a:extLst>
                </a:gridCol>
              </a:tblGrid>
              <a:tr h="370840">
                <a:tc>
                  <a:txBody>
                    <a:bodyPr/>
                    <a:lstStyle/>
                    <a:p>
                      <a:pPr algn="ctr"/>
                      <a:r>
                        <a:rPr lang="is-IS" dirty="0"/>
                        <a:t>Number of accidents</a:t>
                      </a:r>
                    </a:p>
                  </a:txBody>
                  <a:tcPr>
                    <a:solidFill>
                      <a:srgbClr val="C00000"/>
                    </a:solidFill>
                  </a:tcPr>
                </a:tc>
                <a:tc>
                  <a:txBody>
                    <a:bodyPr/>
                    <a:lstStyle/>
                    <a:p>
                      <a:pPr algn="ctr"/>
                      <a:r>
                        <a:rPr lang="is-IS" dirty="0"/>
                        <a:t>1</a:t>
                      </a:r>
                    </a:p>
                  </a:txBody>
                  <a:tcPr>
                    <a:solidFill>
                      <a:srgbClr val="C00000"/>
                    </a:solidFill>
                  </a:tcPr>
                </a:tc>
                <a:tc>
                  <a:txBody>
                    <a:bodyPr/>
                    <a:lstStyle/>
                    <a:p>
                      <a:pPr algn="ctr"/>
                      <a:r>
                        <a:rPr lang="is-IS" dirty="0"/>
                        <a:t>2</a:t>
                      </a:r>
                    </a:p>
                  </a:txBody>
                  <a:tcPr>
                    <a:solidFill>
                      <a:srgbClr val="C00000"/>
                    </a:solidFill>
                  </a:tcPr>
                </a:tc>
                <a:tc>
                  <a:txBody>
                    <a:bodyPr/>
                    <a:lstStyle/>
                    <a:p>
                      <a:pPr algn="ctr"/>
                      <a:r>
                        <a:rPr lang="is-IS" dirty="0"/>
                        <a:t>3</a:t>
                      </a:r>
                    </a:p>
                  </a:txBody>
                  <a:tcPr>
                    <a:solidFill>
                      <a:srgbClr val="C00000"/>
                    </a:solidFill>
                  </a:tcPr>
                </a:tc>
                <a:tc>
                  <a:txBody>
                    <a:bodyPr/>
                    <a:lstStyle/>
                    <a:p>
                      <a:pPr algn="ctr"/>
                      <a:r>
                        <a:rPr lang="is-IS" dirty="0"/>
                        <a:t>4</a:t>
                      </a:r>
                    </a:p>
                  </a:txBody>
                  <a:tcPr>
                    <a:solidFill>
                      <a:srgbClr val="C00000"/>
                    </a:solidFill>
                  </a:tcPr>
                </a:tc>
                <a:tc>
                  <a:txBody>
                    <a:bodyPr/>
                    <a:lstStyle/>
                    <a:p>
                      <a:pPr algn="ctr"/>
                      <a:r>
                        <a:rPr lang="is-IS" dirty="0"/>
                        <a:t>5</a:t>
                      </a:r>
                    </a:p>
                  </a:txBody>
                  <a:tcPr>
                    <a:solidFill>
                      <a:srgbClr val="C00000"/>
                    </a:solidFill>
                  </a:tcPr>
                </a:tc>
                <a:extLst>
                  <a:ext uri="{0D108BD9-81ED-4DB2-BD59-A6C34878D82A}">
                    <a16:rowId xmlns:a16="http://schemas.microsoft.com/office/drawing/2014/main" val="1273092466"/>
                  </a:ext>
                </a:extLst>
              </a:tr>
              <a:tr h="370840">
                <a:tc>
                  <a:txBody>
                    <a:bodyPr/>
                    <a:lstStyle/>
                    <a:p>
                      <a:pPr algn="ctr"/>
                      <a:r>
                        <a:rPr lang="is-IS" dirty="0"/>
                        <a:t>Number of handlers</a:t>
                      </a:r>
                    </a:p>
                  </a:txBody>
                  <a:tcPr/>
                </a:tc>
                <a:tc>
                  <a:txBody>
                    <a:bodyPr/>
                    <a:lstStyle/>
                    <a:p>
                      <a:pPr algn="ctr"/>
                      <a:r>
                        <a:rPr lang="is-IS" dirty="0"/>
                        <a:t>27</a:t>
                      </a:r>
                    </a:p>
                  </a:txBody>
                  <a:tcPr/>
                </a:tc>
                <a:tc>
                  <a:txBody>
                    <a:bodyPr/>
                    <a:lstStyle/>
                    <a:p>
                      <a:pPr algn="ctr"/>
                      <a:r>
                        <a:rPr lang="is-IS" dirty="0"/>
                        <a:t>5</a:t>
                      </a:r>
                    </a:p>
                  </a:txBody>
                  <a:tcPr/>
                </a:tc>
                <a:tc>
                  <a:txBody>
                    <a:bodyPr/>
                    <a:lstStyle/>
                    <a:p>
                      <a:pPr algn="ctr"/>
                      <a:r>
                        <a:rPr lang="is-IS" dirty="0"/>
                        <a:t>1</a:t>
                      </a:r>
                    </a:p>
                  </a:txBody>
                  <a:tcPr/>
                </a:tc>
                <a:tc>
                  <a:txBody>
                    <a:bodyPr/>
                    <a:lstStyle/>
                    <a:p>
                      <a:pPr algn="ctr"/>
                      <a:r>
                        <a:rPr lang="is-IS" dirty="0"/>
                        <a:t>1</a:t>
                      </a:r>
                    </a:p>
                  </a:txBody>
                  <a:tcPr/>
                </a:tc>
                <a:tc>
                  <a:txBody>
                    <a:bodyPr/>
                    <a:lstStyle/>
                    <a:p>
                      <a:pPr algn="ctr"/>
                      <a:r>
                        <a:rPr lang="is-IS" dirty="0"/>
                        <a:t>0</a:t>
                      </a:r>
                    </a:p>
                  </a:txBody>
                  <a:tcPr/>
                </a:tc>
                <a:extLst>
                  <a:ext uri="{0D108BD9-81ED-4DB2-BD59-A6C34878D82A}">
                    <a16:rowId xmlns:a16="http://schemas.microsoft.com/office/drawing/2014/main" val="4232042092"/>
                  </a:ext>
                </a:extLst>
              </a:tr>
            </a:tbl>
          </a:graphicData>
        </a:graphic>
      </p:graphicFrame>
    </p:spTree>
    <p:extLst>
      <p:ext uri="{BB962C8B-B14F-4D97-AF65-F5344CB8AC3E}">
        <p14:creationId xmlns:p14="http://schemas.microsoft.com/office/powerpoint/2010/main" val="974207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75B2-73E7-CEF1-69AA-55BC4DCF8501}"/>
              </a:ext>
            </a:extLst>
          </p:cNvPr>
          <p:cNvSpPr>
            <a:spLocks noGrp="1"/>
          </p:cNvSpPr>
          <p:nvPr>
            <p:ph type="title"/>
          </p:nvPr>
        </p:nvSpPr>
        <p:spPr/>
        <p:txBody>
          <a:bodyPr/>
          <a:lstStyle/>
          <a:p>
            <a:r>
              <a:rPr lang="is-IS" dirty="0"/>
              <a:t>How serious was the injury the dog suffered?</a:t>
            </a:r>
          </a:p>
        </p:txBody>
      </p:sp>
      <p:cxnSp>
        <p:nvCxnSpPr>
          <p:cNvPr id="15" name="Straight Connector 14">
            <a:extLst>
              <a:ext uri="{FF2B5EF4-FFF2-40B4-BE49-F238E27FC236}">
                <a16:creationId xmlns:a16="http://schemas.microsoft.com/office/drawing/2014/main" id="{ABF6725A-94A6-ED05-06FF-BC5136CD03C3}"/>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graphicFrame>
        <p:nvGraphicFramePr>
          <p:cNvPr id="18" name="Chart 17">
            <a:extLst>
              <a:ext uri="{FF2B5EF4-FFF2-40B4-BE49-F238E27FC236}">
                <a16:creationId xmlns:a16="http://schemas.microsoft.com/office/drawing/2014/main" id="{87658942-6685-51B4-6C8C-C249FF9D94FD}"/>
              </a:ext>
            </a:extLst>
          </p:cNvPr>
          <p:cNvGraphicFramePr>
            <a:graphicFrameLocks/>
          </p:cNvGraphicFramePr>
          <p:nvPr>
            <p:extLst>
              <p:ext uri="{D42A27DB-BD31-4B8C-83A1-F6EECF244321}">
                <p14:modId xmlns:p14="http://schemas.microsoft.com/office/powerpoint/2010/main" val="3634016585"/>
              </p:ext>
            </p:extLst>
          </p:nvPr>
        </p:nvGraphicFramePr>
        <p:xfrm>
          <a:off x="1240221" y="1412994"/>
          <a:ext cx="6191358" cy="53148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1C1A4A51-A476-61A2-21E2-0D354FE4C5A6}"/>
              </a:ext>
            </a:extLst>
          </p:cNvPr>
          <p:cNvGraphicFramePr>
            <a:graphicFrameLocks/>
          </p:cNvGraphicFramePr>
          <p:nvPr>
            <p:extLst>
              <p:ext uri="{D42A27DB-BD31-4B8C-83A1-F6EECF244321}">
                <p14:modId xmlns:p14="http://schemas.microsoft.com/office/powerpoint/2010/main" val="984498123"/>
              </p:ext>
            </p:extLst>
          </p:nvPr>
        </p:nvGraphicFramePr>
        <p:xfrm>
          <a:off x="6312408" y="1282817"/>
          <a:ext cx="5879592" cy="54450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115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1213-3739-961D-417D-3C4C507B903F}"/>
              </a:ext>
            </a:extLst>
          </p:cNvPr>
          <p:cNvSpPr>
            <a:spLocks noGrp="1"/>
          </p:cNvSpPr>
          <p:nvPr>
            <p:ph type="title"/>
          </p:nvPr>
        </p:nvSpPr>
        <p:spPr>
          <a:xfrm>
            <a:off x="1945219" y="126124"/>
            <a:ext cx="9821333" cy="977462"/>
          </a:xfrm>
        </p:spPr>
        <p:txBody>
          <a:bodyPr/>
          <a:lstStyle/>
          <a:p>
            <a:r>
              <a:rPr lang="is-IS" dirty="0"/>
              <a:t>Localisation of injury</a:t>
            </a:r>
          </a:p>
        </p:txBody>
      </p:sp>
      <p:pic>
        <p:nvPicPr>
          <p:cNvPr id="6" name="Picture 5">
            <a:extLst>
              <a:ext uri="{FF2B5EF4-FFF2-40B4-BE49-F238E27FC236}">
                <a16:creationId xmlns:a16="http://schemas.microsoft.com/office/drawing/2014/main" id="{DA1465EC-46C5-297C-F1EE-8D7BD9809472}"/>
              </a:ext>
            </a:extLst>
          </p:cNvPr>
          <p:cNvPicPr>
            <a:picLocks noChangeAspect="1"/>
          </p:cNvPicPr>
          <p:nvPr/>
        </p:nvPicPr>
        <p:blipFill rotWithShape="1">
          <a:blip r:embed="rId3"/>
          <a:srcRect l="17213" t="3341" r="42755" b="20391"/>
          <a:stretch/>
        </p:blipFill>
        <p:spPr>
          <a:xfrm>
            <a:off x="8611987" y="953813"/>
            <a:ext cx="3527824" cy="4511774"/>
          </a:xfrm>
          <a:prstGeom prst="rect">
            <a:avLst/>
          </a:prstGeom>
        </p:spPr>
      </p:pic>
      <p:cxnSp>
        <p:nvCxnSpPr>
          <p:cNvPr id="7" name="Straight Connector 6">
            <a:extLst>
              <a:ext uri="{FF2B5EF4-FFF2-40B4-BE49-F238E27FC236}">
                <a16:creationId xmlns:a16="http://schemas.microsoft.com/office/drawing/2014/main" id="{BCD7F81C-8345-6A18-E844-FEB4B3AC5DEA}"/>
              </a:ext>
            </a:extLst>
          </p:cNvPr>
          <p:cNvCxnSpPr/>
          <p:nvPr/>
        </p:nvCxnSpPr>
        <p:spPr>
          <a:xfrm>
            <a:off x="2150637" y="986329"/>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graphicFrame>
        <p:nvGraphicFramePr>
          <p:cNvPr id="9" name="Chart 8">
            <a:extLst>
              <a:ext uri="{FF2B5EF4-FFF2-40B4-BE49-F238E27FC236}">
                <a16:creationId xmlns:a16="http://schemas.microsoft.com/office/drawing/2014/main" id="{956767E1-2148-C46A-1B21-0F7518A8E7C4}"/>
              </a:ext>
            </a:extLst>
          </p:cNvPr>
          <p:cNvGraphicFramePr>
            <a:graphicFrameLocks/>
          </p:cNvGraphicFramePr>
          <p:nvPr>
            <p:extLst>
              <p:ext uri="{D42A27DB-BD31-4B8C-83A1-F6EECF244321}">
                <p14:modId xmlns:p14="http://schemas.microsoft.com/office/powerpoint/2010/main" val="139192162"/>
              </p:ext>
            </p:extLst>
          </p:nvPr>
        </p:nvGraphicFramePr>
        <p:xfrm>
          <a:off x="1776247" y="1136100"/>
          <a:ext cx="7383519" cy="5595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884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EF6-657E-9E9D-DE09-4BCA13A50E96}"/>
              </a:ext>
            </a:extLst>
          </p:cNvPr>
          <p:cNvSpPr>
            <a:spLocks noGrp="1"/>
          </p:cNvSpPr>
          <p:nvPr>
            <p:ph type="title"/>
          </p:nvPr>
        </p:nvSpPr>
        <p:spPr>
          <a:xfrm>
            <a:off x="1775885" y="160332"/>
            <a:ext cx="9821333" cy="1143000"/>
          </a:xfrm>
        </p:spPr>
        <p:txBody>
          <a:bodyPr/>
          <a:lstStyle/>
          <a:p>
            <a:r>
              <a:rPr lang="is-IS" dirty="0"/>
              <a:t>Nature of injury</a:t>
            </a:r>
          </a:p>
        </p:txBody>
      </p:sp>
      <p:graphicFrame>
        <p:nvGraphicFramePr>
          <p:cNvPr id="6" name="Chart 5">
            <a:extLst>
              <a:ext uri="{FF2B5EF4-FFF2-40B4-BE49-F238E27FC236}">
                <a16:creationId xmlns:a16="http://schemas.microsoft.com/office/drawing/2014/main" id="{99BC9599-0E35-E5CE-6B40-0A91757EC74B}"/>
              </a:ext>
            </a:extLst>
          </p:cNvPr>
          <p:cNvGraphicFramePr>
            <a:graphicFrameLocks/>
          </p:cNvGraphicFramePr>
          <p:nvPr>
            <p:extLst>
              <p:ext uri="{D42A27DB-BD31-4B8C-83A1-F6EECF244321}">
                <p14:modId xmlns:p14="http://schemas.microsoft.com/office/powerpoint/2010/main" val="2619727146"/>
              </p:ext>
            </p:extLst>
          </p:nvPr>
        </p:nvGraphicFramePr>
        <p:xfrm>
          <a:off x="1690249" y="1064029"/>
          <a:ext cx="7653251" cy="579397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E98FCEB9-5977-2E39-99A8-0A3BA244227C}"/>
              </a:ext>
            </a:extLst>
          </p:cNvPr>
          <p:cNvCxnSpPr/>
          <p:nvPr/>
        </p:nvCxnSpPr>
        <p:spPr>
          <a:xfrm>
            <a:off x="2150637" y="986329"/>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776A6801-F675-A8E9-FB20-525ADB74B15D}"/>
              </a:ext>
            </a:extLst>
          </p:cNvPr>
          <p:cNvPicPr>
            <a:picLocks noChangeAspect="1"/>
          </p:cNvPicPr>
          <p:nvPr/>
        </p:nvPicPr>
        <p:blipFill rotWithShape="1">
          <a:blip r:embed="rId4"/>
          <a:srcRect r="37976"/>
          <a:stretch/>
        </p:blipFill>
        <p:spPr>
          <a:xfrm>
            <a:off x="8914667" y="1064029"/>
            <a:ext cx="3155413" cy="2543694"/>
          </a:xfrm>
          <a:prstGeom prst="rect">
            <a:avLst/>
          </a:prstGeom>
        </p:spPr>
      </p:pic>
    </p:spTree>
    <p:extLst>
      <p:ext uri="{BB962C8B-B14F-4D97-AF65-F5344CB8AC3E}">
        <p14:creationId xmlns:p14="http://schemas.microsoft.com/office/powerpoint/2010/main" val="162404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47F9-9F76-E7FD-67E2-4666F200335D}"/>
              </a:ext>
            </a:extLst>
          </p:cNvPr>
          <p:cNvSpPr>
            <a:spLocks noGrp="1"/>
          </p:cNvSpPr>
          <p:nvPr>
            <p:ph type="title"/>
          </p:nvPr>
        </p:nvSpPr>
        <p:spPr/>
        <p:txBody>
          <a:bodyPr/>
          <a:lstStyle/>
          <a:p>
            <a:r>
              <a:rPr lang="is-IS" dirty="0"/>
              <a:t>After an accident, did your dog return to SAR work?</a:t>
            </a:r>
          </a:p>
        </p:txBody>
      </p:sp>
      <p:graphicFrame>
        <p:nvGraphicFramePr>
          <p:cNvPr id="4" name="Chart 3">
            <a:extLst>
              <a:ext uri="{FF2B5EF4-FFF2-40B4-BE49-F238E27FC236}">
                <a16:creationId xmlns:a16="http://schemas.microsoft.com/office/drawing/2014/main" id="{8E92E3DD-7E97-B015-98B9-8C9C104BC252}"/>
              </a:ext>
            </a:extLst>
          </p:cNvPr>
          <p:cNvGraphicFramePr>
            <a:graphicFrameLocks/>
          </p:cNvGraphicFramePr>
          <p:nvPr>
            <p:extLst>
              <p:ext uri="{D42A27DB-BD31-4B8C-83A1-F6EECF244321}">
                <p14:modId xmlns:p14="http://schemas.microsoft.com/office/powerpoint/2010/main" val="890014622"/>
              </p:ext>
            </p:extLst>
          </p:nvPr>
        </p:nvGraphicFramePr>
        <p:xfrm>
          <a:off x="1568683" y="1163782"/>
          <a:ext cx="5117869" cy="56942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1E7FFE8B-92DA-1DD1-AC17-FDDC059A3BB6}"/>
              </a:ext>
            </a:extLst>
          </p:cNvPr>
          <p:cNvGraphicFramePr>
            <a:graphicFrameLocks/>
          </p:cNvGraphicFramePr>
          <p:nvPr>
            <p:extLst>
              <p:ext uri="{D42A27DB-BD31-4B8C-83A1-F6EECF244321}">
                <p14:modId xmlns:p14="http://schemas.microsoft.com/office/powerpoint/2010/main" val="230936828"/>
              </p:ext>
            </p:extLst>
          </p:nvPr>
        </p:nvGraphicFramePr>
        <p:xfrm>
          <a:off x="5802284" y="1163782"/>
          <a:ext cx="6389716" cy="396932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9FBB88C3-FB94-BB4B-A2AE-BBEFD6A0FC1F}"/>
              </a:ext>
            </a:extLst>
          </p:cNvPr>
          <p:cNvCxnSpPr/>
          <p:nvPr/>
        </p:nvCxnSpPr>
        <p:spPr>
          <a:xfrm>
            <a:off x="2150637" y="1135954"/>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847714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BA83-D190-A1AE-446E-086B616C1713}"/>
              </a:ext>
            </a:extLst>
          </p:cNvPr>
          <p:cNvSpPr>
            <a:spLocks noGrp="1"/>
          </p:cNvSpPr>
          <p:nvPr>
            <p:ph type="title"/>
          </p:nvPr>
        </p:nvSpPr>
        <p:spPr/>
        <p:txBody>
          <a:bodyPr/>
          <a:lstStyle/>
          <a:p>
            <a:pPr algn="l"/>
            <a:r>
              <a:rPr lang="is-IS" dirty="0"/>
              <a:t>If returning to SAR training/work </a:t>
            </a:r>
            <a:br>
              <a:rPr lang="is-IS" dirty="0"/>
            </a:br>
            <a:r>
              <a:rPr lang="is-IS" dirty="0"/>
              <a:t>how many weeks of „sick leave“</a:t>
            </a:r>
          </a:p>
        </p:txBody>
      </p:sp>
      <p:pic>
        <p:nvPicPr>
          <p:cNvPr id="4" name="Picture 3">
            <a:extLst>
              <a:ext uri="{FF2B5EF4-FFF2-40B4-BE49-F238E27FC236}">
                <a16:creationId xmlns:a16="http://schemas.microsoft.com/office/drawing/2014/main" id="{7BBB8596-E3F8-E1FA-04AB-9816E21C6DD2}"/>
              </a:ext>
            </a:extLst>
          </p:cNvPr>
          <p:cNvPicPr>
            <a:picLocks noChangeAspect="1"/>
          </p:cNvPicPr>
          <p:nvPr/>
        </p:nvPicPr>
        <p:blipFill>
          <a:blip r:embed="rId3"/>
          <a:stretch>
            <a:fillRect/>
          </a:stretch>
        </p:blipFill>
        <p:spPr>
          <a:xfrm>
            <a:off x="8545484" y="6081"/>
            <a:ext cx="3641377" cy="3519457"/>
          </a:xfrm>
          <a:prstGeom prst="rect">
            <a:avLst/>
          </a:prstGeom>
        </p:spPr>
      </p:pic>
      <p:graphicFrame>
        <p:nvGraphicFramePr>
          <p:cNvPr id="5" name="Chart 4">
            <a:extLst>
              <a:ext uri="{FF2B5EF4-FFF2-40B4-BE49-F238E27FC236}">
                <a16:creationId xmlns:a16="http://schemas.microsoft.com/office/drawing/2014/main" id="{A88D8EAD-C65F-79CF-E2DB-1B2ABC3CE9CC}"/>
              </a:ext>
            </a:extLst>
          </p:cNvPr>
          <p:cNvGraphicFramePr>
            <a:graphicFrameLocks/>
          </p:cNvGraphicFramePr>
          <p:nvPr>
            <p:extLst>
              <p:ext uri="{D42A27DB-BD31-4B8C-83A1-F6EECF244321}">
                <p14:modId xmlns:p14="http://schemas.microsoft.com/office/powerpoint/2010/main" val="4205646878"/>
              </p:ext>
            </p:extLst>
          </p:nvPr>
        </p:nvGraphicFramePr>
        <p:xfrm>
          <a:off x="1803594" y="1431672"/>
          <a:ext cx="7207401" cy="575052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7007780-648F-C172-BFEE-075622617FE7}"/>
              </a:ext>
            </a:extLst>
          </p:cNvPr>
          <p:cNvSpPr txBox="1"/>
          <p:nvPr/>
        </p:nvSpPr>
        <p:spPr>
          <a:xfrm>
            <a:off x="4256248" y="2759938"/>
            <a:ext cx="4164437" cy="923330"/>
          </a:xfrm>
          <a:prstGeom prst="rect">
            <a:avLst/>
          </a:prstGeom>
          <a:noFill/>
          <a:ln>
            <a:solidFill>
              <a:schemeClr val="bg2"/>
            </a:solidFill>
          </a:ln>
        </p:spPr>
        <p:txBody>
          <a:bodyPr wrap="square" rtlCol="0">
            <a:spAutoFit/>
          </a:bodyPr>
          <a:lstStyle/>
          <a:p>
            <a:r>
              <a:rPr lang="is-IS" b="1" dirty="0">
                <a:solidFill>
                  <a:srgbClr val="3366CC"/>
                </a:solidFill>
              </a:rPr>
              <a:t>At training </a:t>
            </a:r>
            <a:r>
              <a:rPr lang="is-IS" dirty="0"/>
              <a:t>126 cases (&gt;0 days) with all together 709 weeks of sick leave = 13,6 years.  </a:t>
            </a:r>
            <a:r>
              <a:rPr lang="is-IS" b="1" dirty="0"/>
              <a:t>Mean </a:t>
            </a:r>
            <a:r>
              <a:rPr lang="is-IS" dirty="0"/>
              <a:t>5,6 weeks  </a:t>
            </a:r>
          </a:p>
        </p:txBody>
      </p:sp>
      <p:sp>
        <p:nvSpPr>
          <p:cNvPr id="7" name="TextBox 6">
            <a:extLst>
              <a:ext uri="{FF2B5EF4-FFF2-40B4-BE49-F238E27FC236}">
                <a16:creationId xmlns:a16="http://schemas.microsoft.com/office/drawing/2014/main" id="{3ACBCFA7-6525-8A04-B5D7-FCB9F3702572}"/>
              </a:ext>
            </a:extLst>
          </p:cNvPr>
          <p:cNvSpPr txBox="1"/>
          <p:nvPr/>
        </p:nvSpPr>
        <p:spPr>
          <a:xfrm>
            <a:off x="7706540" y="3862567"/>
            <a:ext cx="4164437" cy="923330"/>
          </a:xfrm>
          <a:prstGeom prst="rect">
            <a:avLst/>
          </a:prstGeom>
          <a:noFill/>
          <a:ln>
            <a:solidFill>
              <a:schemeClr val="bg2"/>
            </a:solidFill>
          </a:ln>
        </p:spPr>
        <p:txBody>
          <a:bodyPr wrap="square" rtlCol="0">
            <a:spAutoFit/>
          </a:bodyPr>
          <a:lstStyle/>
          <a:p>
            <a:r>
              <a:rPr lang="is-IS" b="1" dirty="0">
                <a:solidFill>
                  <a:srgbClr val="FC6204"/>
                </a:solidFill>
              </a:rPr>
              <a:t>At call out </a:t>
            </a:r>
            <a:r>
              <a:rPr lang="is-IS" dirty="0"/>
              <a:t>25 cases (&gt;0 days) with all together 134  weeks of sick leave = 2,6 years. </a:t>
            </a:r>
            <a:r>
              <a:rPr lang="is-IS" b="1" dirty="0"/>
              <a:t>Mean </a:t>
            </a:r>
            <a:r>
              <a:rPr lang="is-IS" dirty="0"/>
              <a:t>5,4 weeks  </a:t>
            </a:r>
          </a:p>
        </p:txBody>
      </p:sp>
      <p:cxnSp>
        <p:nvCxnSpPr>
          <p:cNvPr id="9" name="Straight Connector 8">
            <a:extLst>
              <a:ext uri="{FF2B5EF4-FFF2-40B4-BE49-F238E27FC236}">
                <a16:creationId xmlns:a16="http://schemas.microsoft.com/office/drawing/2014/main" id="{11582E6B-1B3B-96E2-D81B-FF235D479E57}"/>
              </a:ext>
            </a:extLst>
          </p:cNvPr>
          <p:cNvCxnSpPr>
            <a:cxnSpLocks/>
          </p:cNvCxnSpPr>
          <p:nvPr/>
        </p:nvCxnSpPr>
        <p:spPr>
          <a:xfrm>
            <a:off x="1921491" y="1375640"/>
            <a:ext cx="6127949"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788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A4B6-F238-63D0-774E-EFB2C1EC5252}"/>
              </a:ext>
            </a:extLst>
          </p:cNvPr>
          <p:cNvSpPr>
            <a:spLocks noGrp="1"/>
          </p:cNvSpPr>
          <p:nvPr>
            <p:ph type="title"/>
          </p:nvPr>
        </p:nvSpPr>
        <p:spPr/>
        <p:txBody>
          <a:bodyPr/>
          <a:lstStyle/>
          <a:p>
            <a:r>
              <a:rPr lang="is-IS" dirty="0"/>
              <a:t>Have you experiencied incidence </a:t>
            </a:r>
            <a:br>
              <a:rPr lang="is-IS" dirty="0"/>
            </a:br>
            <a:r>
              <a:rPr lang="is-IS" dirty="0"/>
              <a:t>with dog at training or at call out?</a:t>
            </a:r>
          </a:p>
        </p:txBody>
      </p:sp>
      <p:sp>
        <p:nvSpPr>
          <p:cNvPr id="3" name="Content Placeholder 2">
            <a:extLst>
              <a:ext uri="{FF2B5EF4-FFF2-40B4-BE49-F238E27FC236}">
                <a16:creationId xmlns:a16="http://schemas.microsoft.com/office/drawing/2014/main" id="{15D0BD5D-41BB-8FFF-8A57-83A18F65E7A9}"/>
              </a:ext>
            </a:extLst>
          </p:cNvPr>
          <p:cNvSpPr>
            <a:spLocks noGrp="1"/>
          </p:cNvSpPr>
          <p:nvPr>
            <p:ph idx="1"/>
          </p:nvPr>
        </p:nvSpPr>
        <p:spPr>
          <a:xfrm>
            <a:off x="1775885" y="1600205"/>
            <a:ext cx="2169027" cy="4525963"/>
          </a:xfrm>
        </p:spPr>
        <p:txBody>
          <a:bodyPr/>
          <a:lstStyle/>
          <a:p>
            <a:r>
              <a:rPr lang="is-IS" dirty="0"/>
              <a:t>167 replied</a:t>
            </a:r>
          </a:p>
          <a:p>
            <a:r>
              <a:rPr lang="is-IS" dirty="0"/>
              <a:t>No 137 (82%)</a:t>
            </a:r>
          </a:p>
        </p:txBody>
      </p:sp>
      <p:cxnSp>
        <p:nvCxnSpPr>
          <p:cNvPr id="4" name="Straight Connector 3">
            <a:extLst>
              <a:ext uri="{FF2B5EF4-FFF2-40B4-BE49-F238E27FC236}">
                <a16:creationId xmlns:a16="http://schemas.microsoft.com/office/drawing/2014/main" id="{D0D67C9A-D55D-7401-BEDE-994A119EA716}"/>
              </a:ext>
            </a:extLst>
          </p:cNvPr>
          <p:cNvCxnSpPr/>
          <p:nvPr/>
        </p:nvCxnSpPr>
        <p:spPr>
          <a:xfrm>
            <a:off x="2150637" y="1403350"/>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5" name="Picture 4">
            <a:extLst>
              <a:ext uri="{FF2B5EF4-FFF2-40B4-BE49-F238E27FC236}">
                <a16:creationId xmlns:a16="http://schemas.microsoft.com/office/drawing/2014/main" id="{49E41833-2E2A-B482-867B-15BF3045CE8D}"/>
              </a:ext>
            </a:extLst>
          </p:cNvPr>
          <p:cNvPicPr>
            <a:picLocks noChangeAspect="1"/>
          </p:cNvPicPr>
          <p:nvPr/>
        </p:nvPicPr>
        <p:blipFill>
          <a:blip r:embed="rId3"/>
          <a:stretch>
            <a:fillRect/>
          </a:stretch>
        </p:blipFill>
        <p:spPr>
          <a:xfrm>
            <a:off x="3944912" y="1600204"/>
            <a:ext cx="8068330" cy="4849582"/>
          </a:xfrm>
          <a:prstGeom prst="rect">
            <a:avLst/>
          </a:prstGeom>
        </p:spPr>
      </p:pic>
    </p:spTree>
    <p:extLst>
      <p:ext uri="{BB962C8B-B14F-4D97-AF65-F5344CB8AC3E}">
        <p14:creationId xmlns:p14="http://schemas.microsoft.com/office/powerpoint/2010/main" val="418934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6E7C-D289-5825-5F78-27970D33F3BC}"/>
              </a:ext>
            </a:extLst>
          </p:cNvPr>
          <p:cNvSpPr>
            <a:spLocks noGrp="1"/>
          </p:cNvSpPr>
          <p:nvPr>
            <p:ph type="title"/>
          </p:nvPr>
        </p:nvSpPr>
        <p:spPr/>
        <p:txBody>
          <a:bodyPr/>
          <a:lstStyle/>
          <a:p>
            <a:r>
              <a:rPr lang="is-IS" dirty="0"/>
              <a:t>Take home message?</a:t>
            </a:r>
          </a:p>
        </p:txBody>
      </p:sp>
      <p:sp>
        <p:nvSpPr>
          <p:cNvPr id="3" name="Content Placeholder 2">
            <a:extLst>
              <a:ext uri="{FF2B5EF4-FFF2-40B4-BE49-F238E27FC236}">
                <a16:creationId xmlns:a16="http://schemas.microsoft.com/office/drawing/2014/main" id="{FC64148A-11BE-3227-B997-740CE3F2292E}"/>
              </a:ext>
            </a:extLst>
          </p:cNvPr>
          <p:cNvSpPr>
            <a:spLocks noGrp="1"/>
          </p:cNvSpPr>
          <p:nvPr>
            <p:ph idx="1"/>
          </p:nvPr>
        </p:nvSpPr>
        <p:spPr>
          <a:xfrm>
            <a:off x="1790703" y="1403350"/>
            <a:ext cx="9806516" cy="4816924"/>
          </a:xfrm>
        </p:spPr>
        <p:txBody>
          <a:bodyPr/>
          <a:lstStyle/>
          <a:p>
            <a:r>
              <a:rPr lang="is-IS" dirty="0"/>
              <a:t>We should improve in registrations of accidents and illnesses during training and call outs</a:t>
            </a:r>
          </a:p>
          <a:p>
            <a:r>
              <a:rPr lang="is-IS" dirty="0"/>
              <a:t>Accidents do happen most commonly at terrestrial training – can we do better?</a:t>
            </a:r>
          </a:p>
          <a:p>
            <a:r>
              <a:rPr lang="is-IS" dirty="0"/>
              <a:t>Most accidents with paws and extremities</a:t>
            </a:r>
          </a:p>
          <a:p>
            <a:r>
              <a:rPr lang="is-IS" dirty="0"/>
              <a:t>Most accidents result in a veterinary consultation</a:t>
            </a:r>
          </a:p>
          <a:p>
            <a:pPr>
              <a:buFont typeface="Symbol" panose="05050102010706020507" pitchFamily="18" charset="2"/>
              <a:buChar char="Þ"/>
            </a:pPr>
            <a:r>
              <a:rPr lang="is-IS" dirty="0"/>
              <a:t>it is wise to insure your SAR dogs</a:t>
            </a:r>
          </a:p>
          <a:p>
            <a:pPr>
              <a:buFont typeface="Arial" panose="020B0604020202020204" pitchFamily="34" charset="0"/>
              <a:buChar char="•"/>
            </a:pPr>
            <a:r>
              <a:rPr lang="is-IS" dirty="0"/>
              <a:t>Luckily most injuries are not serious and in over half of the times the dogs recover in couple of weeks</a:t>
            </a:r>
          </a:p>
        </p:txBody>
      </p:sp>
    </p:spTree>
    <p:extLst>
      <p:ext uri="{BB962C8B-B14F-4D97-AF65-F5344CB8AC3E}">
        <p14:creationId xmlns:p14="http://schemas.microsoft.com/office/powerpoint/2010/main" val="2340818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C0F9-F3C1-5145-ADE0-B647C80D58B5}"/>
              </a:ext>
            </a:extLst>
          </p:cNvPr>
          <p:cNvSpPr>
            <a:spLocks noGrp="1"/>
          </p:cNvSpPr>
          <p:nvPr>
            <p:ph type="title"/>
          </p:nvPr>
        </p:nvSpPr>
        <p:spPr/>
        <p:txBody>
          <a:bodyPr/>
          <a:lstStyle/>
          <a:p>
            <a:endParaRPr lang="is-IS"/>
          </a:p>
        </p:txBody>
      </p:sp>
      <p:sp>
        <p:nvSpPr>
          <p:cNvPr id="3" name="Content Placeholder 2">
            <a:extLst>
              <a:ext uri="{FF2B5EF4-FFF2-40B4-BE49-F238E27FC236}">
                <a16:creationId xmlns:a16="http://schemas.microsoft.com/office/drawing/2014/main" id="{CED8B8AF-11BB-DB54-0D16-5DDC9A0D77C7}"/>
              </a:ext>
            </a:extLst>
          </p:cNvPr>
          <p:cNvSpPr>
            <a:spLocks noGrp="1"/>
          </p:cNvSpPr>
          <p:nvPr>
            <p:ph idx="1"/>
          </p:nvPr>
        </p:nvSpPr>
        <p:spPr/>
        <p:txBody>
          <a:bodyPr/>
          <a:lstStyle/>
          <a:p>
            <a:endParaRPr lang="is-IS" dirty="0"/>
          </a:p>
        </p:txBody>
      </p:sp>
      <p:pic>
        <p:nvPicPr>
          <p:cNvPr id="4" name="Picture 3">
            <a:extLst>
              <a:ext uri="{FF2B5EF4-FFF2-40B4-BE49-F238E27FC236}">
                <a16:creationId xmlns:a16="http://schemas.microsoft.com/office/drawing/2014/main" id="{7A375CB4-0A87-E5B2-4673-5F3DA662BEB1}"/>
              </a:ext>
            </a:extLst>
          </p:cNvPr>
          <p:cNvPicPr>
            <a:picLocks noChangeAspect="1"/>
          </p:cNvPicPr>
          <p:nvPr/>
        </p:nvPicPr>
        <p:blipFill>
          <a:blip r:embed="rId2"/>
          <a:stretch>
            <a:fillRect/>
          </a:stretch>
        </p:blipFill>
        <p:spPr>
          <a:xfrm>
            <a:off x="8067329" y="2096363"/>
            <a:ext cx="3529890" cy="4029805"/>
          </a:xfrm>
          <a:prstGeom prst="rect">
            <a:avLst/>
          </a:prstGeom>
        </p:spPr>
      </p:pic>
      <p:pic>
        <p:nvPicPr>
          <p:cNvPr id="5" name="Picture 4">
            <a:extLst>
              <a:ext uri="{FF2B5EF4-FFF2-40B4-BE49-F238E27FC236}">
                <a16:creationId xmlns:a16="http://schemas.microsoft.com/office/drawing/2014/main" id="{AD25483C-6FAF-09AF-60AB-E923C012F68C}"/>
              </a:ext>
            </a:extLst>
          </p:cNvPr>
          <p:cNvPicPr>
            <a:picLocks noChangeAspect="1"/>
          </p:cNvPicPr>
          <p:nvPr/>
        </p:nvPicPr>
        <p:blipFill rotWithShape="1">
          <a:blip r:embed="rId3"/>
          <a:srcRect l="14881" t="16190"/>
          <a:stretch/>
        </p:blipFill>
        <p:spPr>
          <a:xfrm>
            <a:off x="2279048" y="0"/>
            <a:ext cx="9318171" cy="6881110"/>
          </a:xfrm>
          <a:prstGeom prst="rect">
            <a:avLst/>
          </a:prstGeom>
        </p:spPr>
      </p:pic>
    </p:spTree>
    <p:extLst>
      <p:ext uri="{BB962C8B-B14F-4D97-AF65-F5344CB8AC3E}">
        <p14:creationId xmlns:p14="http://schemas.microsoft.com/office/powerpoint/2010/main" val="162157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6476-FE38-5257-A74D-9F9E77B5E4DC}"/>
              </a:ext>
            </a:extLst>
          </p:cNvPr>
          <p:cNvSpPr>
            <a:spLocks noGrp="1"/>
          </p:cNvSpPr>
          <p:nvPr>
            <p:ph type="title"/>
          </p:nvPr>
        </p:nvSpPr>
        <p:spPr/>
        <p:txBody>
          <a:bodyPr/>
          <a:lstStyle/>
          <a:p>
            <a:r>
              <a:rPr lang="is-IS" dirty="0"/>
              <a:t>Canine SAR teams</a:t>
            </a:r>
          </a:p>
        </p:txBody>
      </p:sp>
      <p:sp>
        <p:nvSpPr>
          <p:cNvPr id="3" name="Content Placeholder 2">
            <a:extLst>
              <a:ext uri="{FF2B5EF4-FFF2-40B4-BE49-F238E27FC236}">
                <a16:creationId xmlns:a16="http://schemas.microsoft.com/office/drawing/2014/main" id="{3F8EAA5C-1582-05A2-F35C-3C49ABF144C1}"/>
              </a:ext>
            </a:extLst>
          </p:cNvPr>
          <p:cNvSpPr>
            <a:spLocks noGrp="1"/>
          </p:cNvSpPr>
          <p:nvPr>
            <p:ph idx="1"/>
          </p:nvPr>
        </p:nvSpPr>
        <p:spPr/>
        <p:txBody>
          <a:bodyPr/>
          <a:lstStyle/>
          <a:p>
            <a:r>
              <a:rPr lang="is-IS" dirty="0"/>
              <a:t>Specially trained teams = handler + dog</a:t>
            </a:r>
          </a:p>
          <a:p>
            <a:r>
              <a:rPr lang="is-IS" dirty="0"/>
              <a:t>Volunteers or professionals</a:t>
            </a:r>
          </a:p>
          <a:p>
            <a:r>
              <a:rPr lang="is-IS" dirty="0"/>
              <a:t>Missing persons incidence</a:t>
            </a:r>
          </a:p>
          <a:p>
            <a:r>
              <a:rPr lang="is-IS" dirty="0"/>
              <a:t>Disasters</a:t>
            </a:r>
          </a:p>
          <a:p>
            <a:pPr lvl="1"/>
            <a:r>
              <a:rPr lang="is-IS" dirty="0"/>
              <a:t>Man-made</a:t>
            </a:r>
          </a:p>
          <a:p>
            <a:pPr lvl="1"/>
            <a:r>
              <a:rPr lang="is-IS" dirty="0"/>
              <a:t>Natural</a:t>
            </a:r>
          </a:p>
          <a:p>
            <a:r>
              <a:rPr lang="is-IS" dirty="0"/>
              <a:t>Crime scenes</a:t>
            </a:r>
          </a:p>
          <a:p>
            <a:r>
              <a:rPr lang="is-IS" dirty="0"/>
              <a:t>Accidents</a:t>
            </a:r>
          </a:p>
          <a:p>
            <a:endParaRPr lang="is-IS" dirty="0"/>
          </a:p>
          <a:p>
            <a:endParaRPr lang="is-IS" dirty="0"/>
          </a:p>
        </p:txBody>
      </p:sp>
      <p:cxnSp>
        <p:nvCxnSpPr>
          <p:cNvPr id="4" name="Straight Connector 3">
            <a:extLst>
              <a:ext uri="{FF2B5EF4-FFF2-40B4-BE49-F238E27FC236}">
                <a16:creationId xmlns:a16="http://schemas.microsoft.com/office/drawing/2014/main" id="{92A2F1BB-CCDA-EAF6-6559-7F720B92EE5E}"/>
              </a:ext>
            </a:extLst>
          </p:cNvPr>
          <p:cNvCxnSpPr/>
          <p:nvPr/>
        </p:nvCxnSpPr>
        <p:spPr>
          <a:xfrm>
            <a:off x="2211186" y="1254577"/>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6" name="Picture 5">
            <a:extLst>
              <a:ext uri="{FF2B5EF4-FFF2-40B4-BE49-F238E27FC236}">
                <a16:creationId xmlns:a16="http://schemas.microsoft.com/office/drawing/2014/main" id="{9B160A28-9C36-3E6F-A9AC-BBF1FAF9206B}"/>
              </a:ext>
            </a:extLst>
          </p:cNvPr>
          <p:cNvPicPr>
            <a:picLocks noChangeAspect="1"/>
          </p:cNvPicPr>
          <p:nvPr/>
        </p:nvPicPr>
        <p:blipFill>
          <a:blip r:embed="rId3"/>
          <a:stretch>
            <a:fillRect/>
          </a:stretch>
        </p:blipFill>
        <p:spPr>
          <a:xfrm>
            <a:off x="6930887" y="2248805"/>
            <a:ext cx="3935896" cy="4341785"/>
          </a:xfrm>
          <a:prstGeom prst="rect">
            <a:avLst/>
          </a:prstGeom>
        </p:spPr>
      </p:pic>
      <p:sp>
        <p:nvSpPr>
          <p:cNvPr id="7" name="TextBox 6">
            <a:extLst>
              <a:ext uri="{FF2B5EF4-FFF2-40B4-BE49-F238E27FC236}">
                <a16:creationId xmlns:a16="http://schemas.microsoft.com/office/drawing/2014/main" id="{4AFA38B9-863E-A6E1-A644-DD1C05ABD54A}"/>
              </a:ext>
            </a:extLst>
          </p:cNvPr>
          <p:cNvSpPr txBox="1"/>
          <p:nvPr/>
        </p:nvSpPr>
        <p:spPr>
          <a:xfrm>
            <a:off x="6930887" y="6412984"/>
            <a:ext cx="4916556" cy="415498"/>
          </a:xfrm>
          <a:prstGeom prst="rect">
            <a:avLst/>
          </a:prstGeom>
          <a:noFill/>
        </p:spPr>
        <p:txBody>
          <a:bodyPr wrap="square" rtlCol="0">
            <a:spAutoFit/>
          </a:bodyPr>
          <a:lstStyle/>
          <a:p>
            <a:r>
              <a:rPr lang="is-IS" sz="1050" dirty="0"/>
              <a:t>L.E. Gordon. </a:t>
            </a:r>
            <a:r>
              <a:rPr lang="en-US" sz="1050" dirty="0"/>
              <a:t>The contribution of rescue dogs during natural disasters </a:t>
            </a:r>
            <a:r>
              <a:rPr lang="en-US" sz="1050" i="1" dirty="0" err="1"/>
              <a:t>Rev.Sci.Tech</a:t>
            </a:r>
            <a:r>
              <a:rPr lang="en-US" sz="1050" i="1" dirty="0"/>
              <a:t>. Off, Int. </a:t>
            </a:r>
            <a:r>
              <a:rPr lang="en-US" sz="1050" i="1" dirty="0" err="1"/>
              <a:t>Epiz</a:t>
            </a:r>
            <a:r>
              <a:rPr lang="en-US" sz="1050" i="1" dirty="0"/>
              <a:t>. </a:t>
            </a:r>
            <a:r>
              <a:rPr lang="en-US" sz="1050" dirty="0"/>
              <a:t>2018, </a:t>
            </a:r>
            <a:r>
              <a:rPr lang="en-US" sz="1050" b="1" dirty="0"/>
              <a:t>37 </a:t>
            </a:r>
            <a:r>
              <a:rPr lang="en-US" sz="1050" dirty="0"/>
              <a:t>(1)</a:t>
            </a:r>
            <a:endParaRPr lang="is-IS" sz="1050" dirty="0"/>
          </a:p>
        </p:txBody>
      </p:sp>
    </p:spTree>
    <p:extLst>
      <p:ext uri="{BB962C8B-B14F-4D97-AF65-F5344CB8AC3E}">
        <p14:creationId xmlns:p14="http://schemas.microsoft.com/office/powerpoint/2010/main" val="1794607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osl2-1.fna.fbcdn.net/v/t1.0-9/29214345_10156185856559919_8815262616596250624_n.png?oh=45966897cb3b8826dd92cac3eb00c049&amp;oe=5B2D0754">
            <a:extLst>
              <a:ext uri="{FF2B5EF4-FFF2-40B4-BE49-F238E27FC236}">
                <a16:creationId xmlns:a16="http://schemas.microsoft.com/office/drawing/2014/main" id="{BC46D113-F487-498E-BD52-BE30FC29F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43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926AF4-3028-4900-825E-CF88CE718F1D}"/>
              </a:ext>
            </a:extLst>
          </p:cNvPr>
          <p:cNvPicPr>
            <a:picLocks noChangeAspect="1"/>
          </p:cNvPicPr>
          <p:nvPr/>
        </p:nvPicPr>
        <p:blipFill>
          <a:blip r:embed="rId3"/>
          <a:stretch>
            <a:fillRect/>
          </a:stretch>
        </p:blipFill>
        <p:spPr>
          <a:xfrm>
            <a:off x="6775662" y="0"/>
            <a:ext cx="5340880" cy="6858000"/>
          </a:xfrm>
          <a:prstGeom prst="rect">
            <a:avLst/>
          </a:prstGeom>
        </p:spPr>
      </p:pic>
    </p:spTree>
    <p:extLst>
      <p:ext uri="{BB962C8B-B14F-4D97-AF65-F5344CB8AC3E}">
        <p14:creationId xmlns:p14="http://schemas.microsoft.com/office/powerpoint/2010/main" val="329016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BDEB-BD31-4308-9AF6-A47860E71BE9}"/>
              </a:ext>
            </a:extLst>
          </p:cNvPr>
          <p:cNvSpPr>
            <a:spLocks noGrp="1"/>
          </p:cNvSpPr>
          <p:nvPr>
            <p:ph type="title"/>
          </p:nvPr>
        </p:nvSpPr>
        <p:spPr/>
        <p:txBody>
          <a:bodyPr/>
          <a:lstStyle/>
          <a:p>
            <a:endParaRPr lang="is-IS"/>
          </a:p>
        </p:txBody>
      </p:sp>
      <p:pic>
        <p:nvPicPr>
          <p:cNvPr id="4" name="Picture 3">
            <a:extLst>
              <a:ext uri="{FF2B5EF4-FFF2-40B4-BE49-F238E27FC236}">
                <a16:creationId xmlns:a16="http://schemas.microsoft.com/office/drawing/2014/main" id="{6912BD80-802D-43E4-B79E-9C46C574C6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3949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02022004_lrg.jpg"/>
          <p:cNvPicPr>
            <a:picLocks noGrp="1" noChangeAspect="1"/>
          </p:cNvPicPr>
          <p:nvPr>
            <p:ph idx="1"/>
          </p:nvPr>
        </p:nvPicPr>
        <p:blipFill>
          <a:blip r:embed="rId2" cstate="print"/>
          <a:stretch>
            <a:fillRect/>
          </a:stretch>
        </p:blipFill>
        <p:spPr>
          <a:xfrm>
            <a:off x="1662424" y="-460909"/>
            <a:ext cx="9757387" cy="7500990"/>
          </a:xfrm>
        </p:spPr>
      </p:pic>
      <p:sp>
        <p:nvSpPr>
          <p:cNvPr id="7" name="Content Placeholder 2"/>
          <p:cNvSpPr txBox="1">
            <a:spLocks/>
          </p:cNvSpPr>
          <p:nvPr/>
        </p:nvSpPr>
        <p:spPr bwMode="auto">
          <a:xfrm>
            <a:off x="1385776" y="4985686"/>
            <a:ext cx="3071834" cy="15001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Tx/>
              <a:buChar char="•"/>
              <a:defRPr/>
            </a:pPr>
            <a:r>
              <a:rPr lang="is-IS" sz="2400" kern="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rPr>
              <a:t>103.000 km</a:t>
            </a:r>
            <a:r>
              <a:rPr lang="is-IS" sz="2400" kern="0" baseline="3000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rPr>
              <a:t>2</a:t>
            </a:r>
          </a:p>
          <a:p>
            <a:pPr marL="342900" indent="-342900" fontAlgn="base">
              <a:spcBef>
                <a:spcPct val="20000"/>
              </a:spcBef>
              <a:spcAft>
                <a:spcPct val="0"/>
              </a:spcAft>
              <a:buFontTx/>
              <a:buChar char="•"/>
              <a:defRPr/>
            </a:pPr>
            <a:r>
              <a:rPr lang="is-IS" sz="2400" kern="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rPr>
              <a:t>339.000 persons</a:t>
            </a:r>
          </a:p>
          <a:p>
            <a:pPr marL="342900" indent="-342900" fontAlgn="base">
              <a:spcBef>
                <a:spcPct val="20000"/>
              </a:spcBef>
              <a:spcAft>
                <a:spcPct val="0"/>
              </a:spcAft>
              <a:buFontTx/>
              <a:buChar char="•"/>
            </a:pPr>
            <a:r>
              <a:rPr lang="is-IS" sz="2400" kern="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rPr>
              <a:t>3,3 souls pr. km</a:t>
            </a:r>
            <a:r>
              <a:rPr lang="is-IS" sz="2400" kern="0" baseline="3000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rPr>
              <a:t>2</a:t>
            </a:r>
            <a:endParaRPr lang="is-IS" sz="2400" kern="0" dirty="0">
              <a:ln w="10160">
                <a:solidFill>
                  <a:srgbClr val="BBE0E3"/>
                </a:solidFill>
                <a:prstDash val="solid"/>
              </a:ln>
              <a:solidFill>
                <a:srgbClr val="FFFFFF"/>
              </a:solidFill>
              <a:effectLst>
                <a:outerShdw blurRad="38100" dist="32000" dir="5400000" algn="tl">
                  <a:srgbClr val="000000">
                    <a:alpha val="30000"/>
                  </a:srgbClr>
                </a:outerShdw>
              </a:effectLst>
              <a:latin typeface="Calibri" pitchFamily="34" charset="0"/>
              <a:cs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6738-E25F-6249-E806-AFAB26F55FDD}"/>
              </a:ext>
            </a:extLst>
          </p:cNvPr>
          <p:cNvSpPr>
            <a:spLocks noGrp="1"/>
          </p:cNvSpPr>
          <p:nvPr>
            <p:ph type="title"/>
          </p:nvPr>
        </p:nvSpPr>
        <p:spPr/>
        <p:txBody>
          <a:bodyPr/>
          <a:lstStyle/>
          <a:p>
            <a:r>
              <a:rPr lang="is-IS" dirty="0"/>
              <a:t>Wide use of dogs for SAR work in different environment and terriories</a:t>
            </a:r>
          </a:p>
        </p:txBody>
      </p:sp>
      <p:sp>
        <p:nvSpPr>
          <p:cNvPr id="3" name="Content Placeholder 2">
            <a:extLst>
              <a:ext uri="{FF2B5EF4-FFF2-40B4-BE49-F238E27FC236}">
                <a16:creationId xmlns:a16="http://schemas.microsoft.com/office/drawing/2014/main" id="{B87978F9-C3BF-26CD-8A0E-B6BDFC1C0CFF}"/>
              </a:ext>
            </a:extLst>
          </p:cNvPr>
          <p:cNvSpPr>
            <a:spLocks noGrp="1"/>
          </p:cNvSpPr>
          <p:nvPr>
            <p:ph idx="1"/>
          </p:nvPr>
        </p:nvSpPr>
        <p:spPr>
          <a:xfrm>
            <a:off x="1775885" y="1600206"/>
            <a:ext cx="4546729" cy="3210334"/>
          </a:xfrm>
        </p:spPr>
        <p:txBody>
          <a:bodyPr/>
          <a:lstStyle/>
          <a:p>
            <a:r>
              <a:rPr lang="is-IS" dirty="0"/>
              <a:t>Tracking dogs</a:t>
            </a:r>
          </a:p>
          <a:p>
            <a:r>
              <a:rPr lang="is-IS" dirty="0"/>
              <a:t>Trailing dogs</a:t>
            </a:r>
          </a:p>
          <a:p>
            <a:r>
              <a:rPr lang="is-IS" dirty="0"/>
              <a:t>Air scent dogs</a:t>
            </a:r>
          </a:p>
          <a:p>
            <a:pPr lvl="1"/>
            <a:r>
              <a:rPr lang="is-IS" sz="2000" dirty="0"/>
              <a:t>Mountain, ground,water/sea, snow, rubble</a:t>
            </a:r>
          </a:p>
          <a:p>
            <a:pPr lvl="1"/>
            <a:r>
              <a:rPr lang="is-IS" sz="2000" dirty="0"/>
              <a:t>Live humans</a:t>
            </a:r>
          </a:p>
          <a:p>
            <a:pPr lvl="1"/>
            <a:r>
              <a:rPr lang="is-IS" sz="2000" dirty="0"/>
              <a:t>Humans remains</a:t>
            </a:r>
          </a:p>
          <a:p>
            <a:pPr lvl="1">
              <a:buBlip>
                <a:blip r:embed="rId3"/>
              </a:buBlip>
            </a:pPr>
            <a:r>
              <a:rPr lang="is-IS" sz="2000" dirty="0"/>
              <a:t>Terrestrial dogs</a:t>
            </a:r>
          </a:p>
          <a:p>
            <a:pPr lvl="1">
              <a:buBlip>
                <a:blip r:embed="rId3"/>
              </a:buBlip>
            </a:pPr>
            <a:r>
              <a:rPr lang="is-IS" sz="2000" dirty="0"/>
              <a:t>Avalanche dogs</a:t>
            </a:r>
          </a:p>
          <a:p>
            <a:pPr lvl="1">
              <a:buBlip>
                <a:blip r:embed="rId3"/>
              </a:buBlip>
            </a:pPr>
            <a:r>
              <a:rPr lang="is-IS" sz="2000" dirty="0"/>
              <a:t>USAR dogs</a:t>
            </a:r>
          </a:p>
          <a:p>
            <a:pPr lvl="1">
              <a:buBlip>
                <a:blip r:embed="rId3"/>
              </a:buBlip>
            </a:pPr>
            <a:r>
              <a:rPr lang="is-IS" sz="2000" dirty="0"/>
              <a:t>Water dogs</a:t>
            </a:r>
          </a:p>
          <a:p>
            <a:pPr lvl="1">
              <a:buBlip>
                <a:blip r:embed="rId3"/>
              </a:buBlip>
            </a:pPr>
            <a:r>
              <a:rPr lang="is-IS" sz="2000" dirty="0"/>
              <a:t>HRD dogs</a:t>
            </a:r>
          </a:p>
          <a:p>
            <a:pPr lvl="1"/>
            <a:endParaRPr lang="is-IS" sz="2000" dirty="0"/>
          </a:p>
        </p:txBody>
      </p:sp>
      <p:pic>
        <p:nvPicPr>
          <p:cNvPr id="4" name="Picture 2" descr="C:\Users\mast_thoraj\Pictures\18089_10200553673867360_1632888825_n.jpg">
            <a:extLst>
              <a:ext uri="{FF2B5EF4-FFF2-40B4-BE49-F238E27FC236}">
                <a16:creationId xmlns:a16="http://schemas.microsoft.com/office/drawing/2014/main" id="{FCDCDD14-F091-EC1C-4BD7-A372D8028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0205"/>
            <a:ext cx="5869386" cy="50297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6D3B43F8-A56B-E20D-2834-DB32225E714E}"/>
              </a:ext>
            </a:extLst>
          </p:cNvPr>
          <p:cNvCxnSpPr/>
          <p:nvPr/>
        </p:nvCxnSpPr>
        <p:spPr>
          <a:xfrm>
            <a:off x="2211185" y="1493289"/>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53391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CA56-E64B-4CB3-5A16-9C8E8DB43BBF}"/>
              </a:ext>
            </a:extLst>
          </p:cNvPr>
          <p:cNvSpPr>
            <a:spLocks noGrp="1"/>
          </p:cNvSpPr>
          <p:nvPr>
            <p:ph type="title"/>
          </p:nvPr>
        </p:nvSpPr>
        <p:spPr/>
        <p:txBody>
          <a:bodyPr/>
          <a:lstStyle/>
          <a:p>
            <a:r>
              <a:rPr lang="is-IS" dirty="0"/>
              <a:t>What kind of dogs?</a:t>
            </a:r>
          </a:p>
        </p:txBody>
      </p:sp>
      <p:sp>
        <p:nvSpPr>
          <p:cNvPr id="3" name="Content Placeholder 2">
            <a:extLst>
              <a:ext uri="{FF2B5EF4-FFF2-40B4-BE49-F238E27FC236}">
                <a16:creationId xmlns:a16="http://schemas.microsoft.com/office/drawing/2014/main" id="{F67D1B7C-0AF5-AF88-E0B6-7C38C6260CAF}"/>
              </a:ext>
            </a:extLst>
          </p:cNvPr>
          <p:cNvSpPr>
            <a:spLocks noGrp="1"/>
          </p:cNvSpPr>
          <p:nvPr>
            <p:ph idx="1"/>
          </p:nvPr>
        </p:nvSpPr>
        <p:spPr>
          <a:xfrm>
            <a:off x="1775886" y="1308657"/>
            <a:ext cx="9806516" cy="4525963"/>
          </a:xfrm>
        </p:spPr>
        <p:txBody>
          <a:bodyPr/>
          <a:lstStyle/>
          <a:p>
            <a:r>
              <a:rPr lang="is-IS" dirty="0"/>
              <a:t>Most SAR dogs belong to breeds bred for </a:t>
            </a:r>
          </a:p>
          <a:p>
            <a:pPr lvl="1"/>
            <a:r>
              <a:rPr lang="is-IS" sz="2400" dirty="0"/>
              <a:t>Working</a:t>
            </a:r>
          </a:p>
          <a:p>
            <a:pPr lvl="1"/>
            <a:r>
              <a:rPr lang="is-IS" sz="2400" dirty="0"/>
              <a:t>Herding</a:t>
            </a:r>
          </a:p>
          <a:p>
            <a:pPr lvl="1"/>
            <a:r>
              <a:rPr lang="is-IS" sz="2400" dirty="0"/>
              <a:t>Sporting </a:t>
            </a:r>
          </a:p>
          <a:p>
            <a:r>
              <a:rPr lang="is-IS" dirty="0"/>
              <a:t>Important characteristics in a potential SAR dog</a:t>
            </a:r>
          </a:p>
          <a:p>
            <a:pPr lvl="1"/>
            <a:r>
              <a:rPr lang="is-IS" sz="2400" dirty="0"/>
              <a:t>Hunt drive</a:t>
            </a:r>
          </a:p>
          <a:p>
            <a:pPr lvl="1"/>
            <a:r>
              <a:rPr lang="is-IS" sz="2400" dirty="0"/>
              <a:t>Prey drive</a:t>
            </a:r>
          </a:p>
          <a:p>
            <a:pPr lvl="1"/>
            <a:r>
              <a:rPr lang="is-IS" sz="2400" dirty="0"/>
              <a:t>Ball drive</a:t>
            </a:r>
          </a:p>
          <a:p>
            <a:pPr lvl="1"/>
            <a:r>
              <a:rPr lang="is-IS" sz="2400" dirty="0"/>
              <a:t>Good temperaments</a:t>
            </a:r>
          </a:p>
          <a:p>
            <a:pPr lvl="1"/>
            <a:r>
              <a:rPr lang="is-IS" sz="2400" dirty="0"/>
              <a:t>Rely on scent rather than visual</a:t>
            </a:r>
          </a:p>
          <a:p>
            <a:pPr lvl="1"/>
            <a:r>
              <a:rPr lang="is-IS" sz="2400" dirty="0"/>
              <a:t>Inquisitive</a:t>
            </a:r>
          </a:p>
          <a:p>
            <a:pPr lvl="1"/>
            <a:endParaRPr lang="is-IS" dirty="0"/>
          </a:p>
        </p:txBody>
      </p:sp>
      <p:cxnSp>
        <p:nvCxnSpPr>
          <p:cNvPr id="4" name="Straight Connector 3">
            <a:extLst>
              <a:ext uri="{FF2B5EF4-FFF2-40B4-BE49-F238E27FC236}">
                <a16:creationId xmlns:a16="http://schemas.microsoft.com/office/drawing/2014/main" id="{15A3CE05-F663-B3F3-8B33-0BD5657F5A38}"/>
              </a:ext>
            </a:extLst>
          </p:cNvPr>
          <p:cNvCxnSpPr/>
          <p:nvPr/>
        </p:nvCxnSpPr>
        <p:spPr>
          <a:xfrm>
            <a:off x="2211186" y="1188316"/>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8483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0EA9-909B-54DF-ABCF-6B8880F34FE5}"/>
              </a:ext>
            </a:extLst>
          </p:cNvPr>
          <p:cNvSpPr>
            <a:spLocks noGrp="1"/>
          </p:cNvSpPr>
          <p:nvPr>
            <p:ph type="title"/>
          </p:nvPr>
        </p:nvSpPr>
        <p:spPr>
          <a:xfrm>
            <a:off x="1775886" y="165657"/>
            <a:ext cx="9821333" cy="903390"/>
          </a:xfrm>
        </p:spPr>
        <p:txBody>
          <a:bodyPr/>
          <a:lstStyle/>
          <a:p>
            <a:r>
              <a:rPr lang="is-IS" dirty="0"/>
              <a:t>Our dogs </a:t>
            </a:r>
          </a:p>
        </p:txBody>
      </p:sp>
      <p:sp>
        <p:nvSpPr>
          <p:cNvPr id="3" name="Content Placeholder 2">
            <a:extLst>
              <a:ext uri="{FF2B5EF4-FFF2-40B4-BE49-F238E27FC236}">
                <a16:creationId xmlns:a16="http://schemas.microsoft.com/office/drawing/2014/main" id="{57D3EA0B-9B4C-DBDD-ACDC-E41DA307D2F3}"/>
              </a:ext>
            </a:extLst>
          </p:cNvPr>
          <p:cNvSpPr>
            <a:spLocks noGrp="1"/>
          </p:cNvSpPr>
          <p:nvPr>
            <p:ph idx="1"/>
          </p:nvPr>
        </p:nvSpPr>
        <p:spPr>
          <a:xfrm>
            <a:off x="1775886" y="1060001"/>
            <a:ext cx="9806516" cy="4525963"/>
          </a:xfrm>
        </p:spPr>
        <p:txBody>
          <a:bodyPr/>
          <a:lstStyle/>
          <a:p>
            <a:r>
              <a:rPr lang="is-IS" dirty="0"/>
              <a:t>Travelling in all kind of vehicles</a:t>
            </a:r>
          </a:p>
          <a:p>
            <a:pPr lvl="1"/>
            <a:r>
              <a:rPr lang="is-IS" sz="2400" dirty="0"/>
              <a:t>Cars, boats, helicopters, planes, snowscooters, hengers, ATVs</a:t>
            </a:r>
          </a:p>
          <a:p>
            <a:r>
              <a:rPr lang="is-IS" dirty="0"/>
              <a:t>Being lifted or lowered</a:t>
            </a:r>
          </a:p>
          <a:p>
            <a:pPr lvl="1"/>
            <a:r>
              <a:rPr lang="is-IS" sz="2400" dirty="0"/>
              <a:t>Helicopters, repelling, ski-lifts</a:t>
            </a:r>
          </a:p>
          <a:p>
            <a:r>
              <a:rPr lang="is-IS" dirty="0"/>
              <a:t>Challanging terrain</a:t>
            </a:r>
          </a:p>
          <a:p>
            <a:pPr lvl="1"/>
            <a:r>
              <a:rPr lang="is-IS" sz="2400" dirty="0"/>
              <a:t>Mountains, snow, glaciers, cliffs, forrest, water, sea, rivers, </a:t>
            </a:r>
          </a:p>
          <a:p>
            <a:pPr marL="457200" lvl="1" indent="0">
              <a:buNone/>
            </a:pPr>
            <a:r>
              <a:rPr lang="is-IS" sz="2400" dirty="0"/>
              <a:t>lava, rubbel, unstable ground or buildings</a:t>
            </a:r>
          </a:p>
          <a:p>
            <a:r>
              <a:rPr lang="is-IS" dirty="0"/>
              <a:t>Challanging weather </a:t>
            </a:r>
          </a:p>
          <a:p>
            <a:pPr lvl="1"/>
            <a:r>
              <a:rPr lang="is-IS" sz="2400" dirty="0"/>
              <a:t>Freezing cold, windy, hot, humid, </a:t>
            </a:r>
          </a:p>
          <a:p>
            <a:r>
              <a:rPr lang="is-IS" dirty="0"/>
              <a:t>Challanging environment</a:t>
            </a:r>
          </a:p>
          <a:p>
            <a:pPr lvl="1"/>
            <a:r>
              <a:rPr lang="is-IS" sz="2400" dirty="0"/>
              <a:t>Loud noises, odors, high activity, strong lights, darkness, toxicants, </a:t>
            </a:r>
          </a:p>
          <a:p>
            <a:pPr marL="0" indent="0">
              <a:buNone/>
            </a:pPr>
            <a:endParaRPr lang="is-IS" dirty="0"/>
          </a:p>
          <a:p>
            <a:pPr lvl="1"/>
            <a:endParaRPr lang="is-IS" dirty="0"/>
          </a:p>
          <a:p>
            <a:endParaRPr lang="is-IS" dirty="0"/>
          </a:p>
        </p:txBody>
      </p:sp>
      <p:cxnSp>
        <p:nvCxnSpPr>
          <p:cNvPr id="4" name="Straight Connector 3">
            <a:extLst>
              <a:ext uri="{FF2B5EF4-FFF2-40B4-BE49-F238E27FC236}">
                <a16:creationId xmlns:a16="http://schemas.microsoft.com/office/drawing/2014/main" id="{CA16EF3D-3D5B-AD51-B24E-46B5E82DE893}"/>
              </a:ext>
            </a:extLst>
          </p:cNvPr>
          <p:cNvCxnSpPr/>
          <p:nvPr/>
        </p:nvCxnSpPr>
        <p:spPr>
          <a:xfrm>
            <a:off x="2197934" y="923273"/>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4B3D096D-4E42-A9CC-0DE9-98D38EA64166}"/>
              </a:ext>
            </a:extLst>
          </p:cNvPr>
          <p:cNvPicPr>
            <a:picLocks noChangeAspect="1"/>
          </p:cNvPicPr>
          <p:nvPr/>
        </p:nvPicPr>
        <p:blipFill>
          <a:blip r:embed="rId3"/>
          <a:stretch>
            <a:fillRect/>
          </a:stretch>
        </p:blipFill>
        <p:spPr>
          <a:xfrm>
            <a:off x="9167789" y="0"/>
            <a:ext cx="2999203" cy="1538949"/>
          </a:xfrm>
          <a:prstGeom prst="rect">
            <a:avLst/>
          </a:prstGeom>
        </p:spPr>
      </p:pic>
      <p:pic>
        <p:nvPicPr>
          <p:cNvPr id="9" name="Picture 8">
            <a:extLst>
              <a:ext uri="{FF2B5EF4-FFF2-40B4-BE49-F238E27FC236}">
                <a16:creationId xmlns:a16="http://schemas.microsoft.com/office/drawing/2014/main" id="{56CFD4DB-1EB3-EC22-DD40-14432416DA2B}"/>
              </a:ext>
            </a:extLst>
          </p:cNvPr>
          <p:cNvPicPr>
            <a:picLocks noChangeAspect="1"/>
          </p:cNvPicPr>
          <p:nvPr/>
        </p:nvPicPr>
        <p:blipFill rotWithShape="1">
          <a:blip r:embed="rId4"/>
          <a:srcRect l="19779" t="19610" r="2508" b="5429"/>
          <a:stretch/>
        </p:blipFill>
        <p:spPr>
          <a:xfrm>
            <a:off x="10416114" y="4251766"/>
            <a:ext cx="1750878" cy="1928050"/>
          </a:xfrm>
          <a:prstGeom prst="rect">
            <a:avLst/>
          </a:prstGeom>
        </p:spPr>
      </p:pic>
      <p:pic>
        <p:nvPicPr>
          <p:cNvPr id="10" name="Picture 9">
            <a:extLst>
              <a:ext uri="{FF2B5EF4-FFF2-40B4-BE49-F238E27FC236}">
                <a16:creationId xmlns:a16="http://schemas.microsoft.com/office/drawing/2014/main" id="{3B33CA07-B793-C999-E661-65D1F605BE1C}"/>
              </a:ext>
            </a:extLst>
          </p:cNvPr>
          <p:cNvPicPr>
            <a:picLocks noChangeAspect="1"/>
          </p:cNvPicPr>
          <p:nvPr/>
        </p:nvPicPr>
        <p:blipFill>
          <a:blip r:embed="rId5"/>
          <a:stretch>
            <a:fillRect/>
          </a:stretch>
        </p:blipFill>
        <p:spPr>
          <a:xfrm>
            <a:off x="10416114" y="1538949"/>
            <a:ext cx="1734730" cy="2793209"/>
          </a:xfrm>
          <a:prstGeom prst="rect">
            <a:avLst/>
          </a:prstGeom>
        </p:spPr>
      </p:pic>
    </p:spTree>
    <p:extLst>
      <p:ext uri="{BB962C8B-B14F-4D97-AF65-F5344CB8AC3E}">
        <p14:creationId xmlns:p14="http://schemas.microsoft.com/office/powerpoint/2010/main" val="200552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E779-3B98-3597-0899-CD0050ECE7DA}"/>
              </a:ext>
            </a:extLst>
          </p:cNvPr>
          <p:cNvSpPr>
            <a:spLocks noGrp="1"/>
          </p:cNvSpPr>
          <p:nvPr>
            <p:ph type="title"/>
          </p:nvPr>
        </p:nvSpPr>
        <p:spPr/>
        <p:txBody>
          <a:bodyPr/>
          <a:lstStyle/>
          <a:p>
            <a:r>
              <a:rPr lang="is-IS" dirty="0"/>
              <a:t>Statistics of injuries and illnesses in SAR dogs</a:t>
            </a:r>
          </a:p>
        </p:txBody>
      </p:sp>
      <p:sp>
        <p:nvSpPr>
          <p:cNvPr id="3" name="Content Placeholder 2">
            <a:extLst>
              <a:ext uri="{FF2B5EF4-FFF2-40B4-BE49-F238E27FC236}">
                <a16:creationId xmlns:a16="http://schemas.microsoft.com/office/drawing/2014/main" id="{CF53679C-F945-15E5-D040-7852BCE04AE5}"/>
              </a:ext>
            </a:extLst>
          </p:cNvPr>
          <p:cNvSpPr>
            <a:spLocks noGrp="1"/>
          </p:cNvSpPr>
          <p:nvPr>
            <p:ph idx="1"/>
          </p:nvPr>
        </p:nvSpPr>
        <p:spPr>
          <a:xfrm>
            <a:off x="1775885" y="1600205"/>
            <a:ext cx="10064018" cy="4525963"/>
          </a:xfrm>
        </p:spPr>
        <p:txBody>
          <a:bodyPr/>
          <a:lstStyle/>
          <a:p>
            <a:r>
              <a:rPr lang="is-IS" dirty="0"/>
              <a:t>Mostly USAR dogs and studies from USA</a:t>
            </a:r>
          </a:p>
          <a:p>
            <a:pPr lvl="1"/>
            <a:r>
              <a:rPr lang="en-US" dirty="0"/>
              <a:t>USA include following the Oklahoma City bombing (1995); the World Trade Center attacks (2001); the Joplin Tornado (2011); Hurricane Sandy (2012); the Moore, Oklahoma, Tornado (2013); the Colorado Floods (2013); the Oso, Washington, Landslide (2014); and Hurricane Matthew (2016). </a:t>
            </a:r>
          </a:p>
          <a:p>
            <a:pPr lvl="1"/>
            <a:r>
              <a:rPr lang="is-IS" dirty="0"/>
              <a:t>The International Rescue Dog Organisation (IRO) has sent canine rescue teams to earthquakes in Turkey (1999), Taipei China (1999), India (2001), Algeria (2003), Iran (2003) and Sumatra (2009), </a:t>
            </a:r>
            <a:r>
              <a:rPr lang="en-US" dirty="0"/>
              <a:t>Haiti Earthquake (2010), the Japan Tsunami (2011) and the Nepal Earthquake (2015) </a:t>
            </a:r>
            <a:r>
              <a:rPr lang="is-IS" dirty="0"/>
              <a:t>among others </a:t>
            </a:r>
          </a:p>
          <a:p>
            <a:pPr marL="0" indent="0">
              <a:buNone/>
            </a:pPr>
            <a:endParaRPr lang="is-IS" dirty="0"/>
          </a:p>
        </p:txBody>
      </p:sp>
      <p:cxnSp>
        <p:nvCxnSpPr>
          <p:cNvPr id="4" name="Straight Connector 3">
            <a:extLst>
              <a:ext uri="{FF2B5EF4-FFF2-40B4-BE49-F238E27FC236}">
                <a16:creationId xmlns:a16="http://schemas.microsoft.com/office/drawing/2014/main" id="{8EBE4C74-3511-630B-6FA2-FF2CC3ADBF51}"/>
              </a:ext>
            </a:extLst>
          </p:cNvPr>
          <p:cNvCxnSpPr/>
          <p:nvPr/>
        </p:nvCxnSpPr>
        <p:spPr>
          <a:xfrm>
            <a:off x="2182169" y="1222818"/>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35740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FFE-5252-43C2-C842-EE49D9B8E51E}"/>
              </a:ext>
            </a:extLst>
          </p:cNvPr>
          <p:cNvSpPr>
            <a:spLocks noGrp="1"/>
          </p:cNvSpPr>
          <p:nvPr>
            <p:ph type="title"/>
          </p:nvPr>
        </p:nvSpPr>
        <p:spPr>
          <a:xfrm>
            <a:off x="1371600" y="260350"/>
            <a:ext cx="10820400" cy="1111250"/>
          </a:xfrm>
        </p:spPr>
        <p:txBody>
          <a:bodyPr/>
          <a:lstStyle/>
          <a:p>
            <a:r>
              <a:rPr lang="is-IS" sz="3400" dirty="0"/>
              <a:t>Deployment morbidity among SAR dogs after 11/9-2001</a:t>
            </a:r>
            <a:br>
              <a:rPr lang="is-IS" sz="3400" dirty="0"/>
            </a:br>
            <a:endParaRPr lang="is-IS" sz="3400" dirty="0"/>
          </a:p>
        </p:txBody>
      </p:sp>
      <p:sp>
        <p:nvSpPr>
          <p:cNvPr id="3" name="Content Placeholder 2">
            <a:extLst>
              <a:ext uri="{FF2B5EF4-FFF2-40B4-BE49-F238E27FC236}">
                <a16:creationId xmlns:a16="http://schemas.microsoft.com/office/drawing/2014/main" id="{D34EC5AD-B870-44E9-45FE-C0754DAB6C7C}"/>
              </a:ext>
            </a:extLst>
          </p:cNvPr>
          <p:cNvSpPr>
            <a:spLocks noGrp="1"/>
          </p:cNvSpPr>
          <p:nvPr>
            <p:ph idx="1"/>
          </p:nvPr>
        </p:nvSpPr>
        <p:spPr>
          <a:xfrm>
            <a:off x="1878542" y="1032647"/>
            <a:ext cx="9806516" cy="4525963"/>
          </a:xfrm>
        </p:spPr>
        <p:txBody>
          <a:bodyPr/>
          <a:lstStyle/>
          <a:p>
            <a:pPr lvl="1"/>
            <a:r>
              <a:rPr lang="is-IS" dirty="0"/>
              <a:t>96 dogs of 212 responded</a:t>
            </a:r>
          </a:p>
          <a:p>
            <a:pPr lvl="1"/>
            <a:r>
              <a:rPr lang="is-IS" dirty="0"/>
              <a:t>65 dogs experienced events during deployment</a:t>
            </a:r>
          </a:p>
          <a:p>
            <a:pPr lvl="1"/>
            <a:r>
              <a:rPr lang="is-IS" dirty="0"/>
              <a:t>17 events/1000 dog search hours combined</a:t>
            </a:r>
          </a:p>
          <a:p>
            <a:pPr lvl="1"/>
            <a:r>
              <a:rPr lang="is-IS" dirty="0"/>
              <a:t>Dogs at World trade center 6.6 x more likely to have events than dogs at the Pentagon</a:t>
            </a:r>
          </a:p>
          <a:p>
            <a:pPr lvl="2"/>
            <a:r>
              <a:rPr lang="is-IS" dirty="0"/>
              <a:t>Fatigue </a:t>
            </a:r>
            <a:r>
              <a:rPr lang="is-IS" sz="2000" b="1" dirty="0">
                <a:solidFill>
                  <a:schemeClr val="accent5">
                    <a:lumMod val="50000"/>
                  </a:schemeClr>
                </a:solidFill>
              </a:rPr>
              <a:t>6</a:t>
            </a:r>
            <a:r>
              <a:rPr lang="is-IS" sz="2000" dirty="0">
                <a:solidFill>
                  <a:schemeClr val="accent5">
                    <a:lumMod val="50000"/>
                  </a:schemeClr>
                </a:solidFill>
              </a:rPr>
              <a:t>/1000 h</a:t>
            </a:r>
          </a:p>
          <a:p>
            <a:pPr lvl="2"/>
            <a:r>
              <a:rPr lang="is-IS" dirty="0"/>
              <a:t>Change in appetite </a:t>
            </a:r>
            <a:r>
              <a:rPr lang="is-IS" sz="2000" b="1" dirty="0">
                <a:solidFill>
                  <a:schemeClr val="accent5">
                    <a:lumMod val="50000"/>
                  </a:schemeClr>
                </a:solidFill>
              </a:rPr>
              <a:t>6</a:t>
            </a:r>
            <a:r>
              <a:rPr lang="is-IS" sz="2000" dirty="0">
                <a:solidFill>
                  <a:schemeClr val="accent5">
                    <a:lumMod val="50000"/>
                  </a:schemeClr>
                </a:solidFill>
              </a:rPr>
              <a:t>/1000 h</a:t>
            </a:r>
          </a:p>
          <a:p>
            <a:pPr lvl="2"/>
            <a:r>
              <a:rPr lang="is-IS" dirty="0"/>
              <a:t>Cut and abrasions mostly feet </a:t>
            </a:r>
            <a:r>
              <a:rPr lang="is-IS" sz="2000" b="1" dirty="0">
                <a:solidFill>
                  <a:schemeClr val="accent5">
                    <a:lumMod val="50000"/>
                  </a:schemeClr>
                </a:solidFill>
              </a:rPr>
              <a:t>5</a:t>
            </a:r>
            <a:r>
              <a:rPr lang="is-IS" sz="2000" dirty="0">
                <a:solidFill>
                  <a:schemeClr val="accent5">
                    <a:lumMod val="50000"/>
                  </a:schemeClr>
                </a:solidFill>
              </a:rPr>
              <a:t>/1000 h</a:t>
            </a:r>
          </a:p>
          <a:p>
            <a:pPr lvl="2"/>
            <a:r>
              <a:rPr lang="is-IS" dirty="0"/>
              <a:t>Dehydration </a:t>
            </a:r>
            <a:r>
              <a:rPr lang="is-IS" sz="2000" b="1" dirty="0">
                <a:solidFill>
                  <a:schemeClr val="accent5">
                    <a:lumMod val="50000"/>
                  </a:schemeClr>
                </a:solidFill>
              </a:rPr>
              <a:t>5</a:t>
            </a:r>
            <a:r>
              <a:rPr lang="is-IS" sz="2000" dirty="0">
                <a:solidFill>
                  <a:schemeClr val="accent5">
                    <a:lumMod val="50000"/>
                  </a:schemeClr>
                </a:solidFill>
              </a:rPr>
              <a:t>/1000 dog search hours</a:t>
            </a:r>
          </a:p>
          <a:p>
            <a:pPr lvl="2"/>
            <a:r>
              <a:rPr lang="is-IS" dirty="0"/>
              <a:t>Respiratory tract problems </a:t>
            </a:r>
            <a:r>
              <a:rPr lang="is-IS" sz="2000" b="1" dirty="0">
                <a:solidFill>
                  <a:schemeClr val="accent5">
                    <a:lumMod val="50000"/>
                  </a:schemeClr>
                </a:solidFill>
              </a:rPr>
              <a:t>2</a:t>
            </a:r>
            <a:r>
              <a:rPr lang="is-IS" sz="2000" dirty="0">
                <a:solidFill>
                  <a:schemeClr val="accent5">
                    <a:lumMod val="50000"/>
                  </a:schemeClr>
                </a:solidFill>
              </a:rPr>
              <a:t>/1000 h</a:t>
            </a:r>
          </a:p>
          <a:p>
            <a:pPr lvl="2"/>
            <a:r>
              <a:rPr lang="is-IS" dirty="0"/>
              <a:t>Heat exhaustion </a:t>
            </a:r>
            <a:r>
              <a:rPr lang="is-IS" sz="2000" b="1" dirty="0">
                <a:solidFill>
                  <a:schemeClr val="accent5">
                    <a:lumMod val="50000"/>
                  </a:schemeClr>
                </a:solidFill>
              </a:rPr>
              <a:t>2</a:t>
            </a:r>
            <a:r>
              <a:rPr lang="is-IS" sz="2000" dirty="0">
                <a:solidFill>
                  <a:schemeClr val="accent5">
                    <a:lumMod val="50000"/>
                  </a:schemeClr>
                </a:solidFill>
              </a:rPr>
              <a:t>/1000 h</a:t>
            </a:r>
            <a:endParaRPr lang="is-IS" sz="2000" dirty="0"/>
          </a:p>
          <a:p>
            <a:pPr lvl="2"/>
            <a:r>
              <a:rPr lang="is-IS" dirty="0"/>
              <a:t>Orthopedic or back problems </a:t>
            </a:r>
            <a:r>
              <a:rPr lang="is-IS" sz="2000" b="1" dirty="0">
                <a:solidFill>
                  <a:schemeClr val="accent5">
                    <a:lumMod val="50000"/>
                  </a:schemeClr>
                </a:solidFill>
              </a:rPr>
              <a:t>2</a:t>
            </a:r>
            <a:r>
              <a:rPr lang="is-IS" sz="2000" dirty="0">
                <a:solidFill>
                  <a:schemeClr val="accent5">
                    <a:lumMod val="50000"/>
                  </a:schemeClr>
                </a:solidFill>
              </a:rPr>
              <a:t>/1000 h</a:t>
            </a:r>
          </a:p>
          <a:p>
            <a:pPr marL="914400" lvl="2" indent="0">
              <a:buNone/>
            </a:pPr>
            <a:endParaRPr lang="is-IS" dirty="0"/>
          </a:p>
          <a:p>
            <a:endParaRPr lang="is-IS" dirty="0"/>
          </a:p>
        </p:txBody>
      </p:sp>
      <p:cxnSp>
        <p:nvCxnSpPr>
          <p:cNvPr id="4" name="Straight Connector 3">
            <a:extLst>
              <a:ext uri="{FF2B5EF4-FFF2-40B4-BE49-F238E27FC236}">
                <a16:creationId xmlns:a16="http://schemas.microsoft.com/office/drawing/2014/main" id="{D25CEE22-0C58-A71C-3517-B40AC4B044BD}"/>
              </a:ext>
            </a:extLst>
          </p:cNvPr>
          <p:cNvCxnSpPr/>
          <p:nvPr/>
        </p:nvCxnSpPr>
        <p:spPr>
          <a:xfrm>
            <a:off x="2197934" y="923273"/>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
        <p:nvSpPr>
          <p:cNvPr id="7" name="TextBox 6">
            <a:extLst>
              <a:ext uri="{FF2B5EF4-FFF2-40B4-BE49-F238E27FC236}">
                <a16:creationId xmlns:a16="http://schemas.microsoft.com/office/drawing/2014/main" id="{1777A0B1-458F-95E7-D3D8-B30CD90707D9}"/>
              </a:ext>
            </a:extLst>
          </p:cNvPr>
          <p:cNvSpPr txBox="1"/>
          <p:nvPr/>
        </p:nvSpPr>
        <p:spPr>
          <a:xfrm>
            <a:off x="7467057" y="1079212"/>
            <a:ext cx="3941379" cy="584775"/>
          </a:xfrm>
          <a:prstGeom prst="rect">
            <a:avLst/>
          </a:prstGeom>
          <a:noFill/>
        </p:spPr>
        <p:txBody>
          <a:bodyPr wrap="square" rtlCol="0">
            <a:spAutoFit/>
          </a:bodyPr>
          <a:lstStyle/>
          <a:p>
            <a:r>
              <a:rPr lang="is-IS" sz="1400" dirty="0">
                <a:effectLst/>
                <a:latin typeface="Times New Roman" panose="02020603050405020304" pitchFamily="18" charset="0"/>
                <a:ea typeface="Times New Roman" panose="02020603050405020304" pitchFamily="18" charset="0"/>
                <a:cs typeface="Times New Roman" panose="02020603050405020304" pitchFamily="18" charset="0"/>
              </a:rPr>
              <a:t>DOI: </a:t>
            </a:r>
            <a:r>
              <a:rPr lang="is-IS" sz="1400" u="none" strike="noStrike" dirty="0">
                <a:solidFill>
                  <a:srgbClr val="0071B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10.2460/javma.2004.225.868</a:t>
            </a:r>
            <a:endParaRPr lang="is-I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pic>
        <p:nvPicPr>
          <p:cNvPr id="9" name="Picture 8">
            <a:extLst>
              <a:ext uri="{FF2B5EF4-FFF2-40B4-BE49-F238E27FC236}">
                <a16:creationId xmlns:a16="http://schemas.microsoft.com/office/drawing/2014/main" id="{BE7E5C4A-3852-A5B1-FF0A-64B48E5E417C}"/>
              </a:ext>
            </a:extLst>
          </p:cNvPr>
          <p:cNvPicPr>
            <a:picLocks noChangeAspect="1"/>
          </p:cNvPicPr>
          <p:nvPr/>
        </p:nvPicPr>
        <p:blipFill>
          <a:blip r:embed="rId3"/>
          <a:stretch>
            <a:fillRect/>
          </a:stretch>
        </p:blipFill>
        <p:spPr>
          <a:xfrm>
            <a:off x="7989289" y="2964675"/>
            <a:ext cx="4087097" cy="3632975"/>
          </a:xfrm>
          <a:prstGeom prst="rect">
            <a:avLst/>
          </a:prstGeom>
        </p:spPr>
      </p:pic>
      <p:sp>
        <p:nvSpPr>
          <p:cNvPr id="10" name="TextBox 9">
            <a:extLst>
              <a:ext uri="{FF2B5EF4-FFF2-40B4-BE49-F238E27FC236}">
                <a16:creationId xmlns:a16="http://schemas.microsoft.com/office/drawing/2014/main" id="{60B4554B-44D4-C0AE-31EA-FB19A835528E}"/>
              </a:ext>
            </a:extLst>
          </p:cNvPr>
          <p:cNvSpPr txBox="1"/>
          <p:nvPr/>
        </p:nvSpPr>
        <p:spPr>
          <a:xfrm>
            <a:off x="7876818" y="6442502"/>
            <a:ext cx="4916556" cy="415498"/>
          </a:xfrm>
          <a:prstGeom prst="rect">
            <a:avLst/>
          </a:prstGeom>
          <a:noFill/>
        </p:spPr>
        <p:txBody>
          <a:bodyPr wrap="square" rtlCol="0">
            <a:spAutoFit/>
          </a:bodyPr>
          <a:lstStyle/>
          <a:p>
            <a:r>
              <a:rPr lang="is-IS" sz="1050" dirty="0"/>
              <a:t>L.E. Gordon. </a:t>
            </a:r>
            <a:r>
              <a:rPr lang="en-US" sz="1050" dirty="0"/>
              <a:t>The contribution of rescue dogs during natural disasters </a:t>
            </a:r>
            <a:r>
              <a:rPr lang="en-US" sz="1050" i="1" dirty="0" err="1"/>
              <a:t>Rev.Sci.Tech</a:t>
            </a:r>
            <a:r>
              <a:rPr lang="en-US" sz="1050" i="1" dirty="0"/>
              <a:t>. Off, Int. </a:t>
            </a:r>
            <a:r>
              <a:rPr lang="en-US" sz="1050" i="1" dirty="0" err="1"/>
              <a:t>Epiz</a:t>
            </a:r>
            <a:r>
              <a:rPr lang="en-US" sz="1050" i="1" dirty="0"/>
              <a:t>. </a:t>
            </a:r>
            <a:r>
              <a:rPr lang="en-US" sz="1050" dirty="0"/>
              <a:t>2018, </a:t>
            </a:r>
            <a:r>
              <a:rPr lang="en-US" sz="1050" b="1" dirty="0"/>
              <a:t>37 </a:t>
            </a:r>
            <a:r>
              <a:rPr lang="en-US" sz="1050" dirty="0"/>
              <a:t>(1)</a:t>
            </a:r>
            <a:endParaRPr lang="is-IS" sz="1050" dirty="0"/>
          </a:p>
        </p:txBody>
      </p:sp>
    </p:spTree>
    <p:extLst>
      <p:ext uri="{BB962C8B-B14F-4D97-AF65-F5344CB8AC3E}">
        <p14:creationId xmlns:p14="http://schemas.microsoft.com/office/powerpoint/2010/main" val="810242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0366-AA39-853D-D158-2AEDFA48B92D}"/>
              </a:ext>
            </a:extLst>
          </p:cNvPr>
          <p:cNvSpPr>
            <a:spLocks noGrp="1"/>
          </p:cNvSpPr>
          <p:nvPr>
            <p:ph type="title"/>
          </p:nvPr>
        </p:nvSpPr>
        <p:spPr>
          <a:xfrm>
            <a:off x="1565858" y="87980"/>
            <a:ext cx="10583917" cy="1143000"/>
          </a:xfrm>
        </p:spPr>
        <p:txBody>
          <a:bodyPr/>
          <a:lstStyle/>
          <a:p>
            <a:r>
              <a:rPr lang="is-IS" sz="2400" b="1" kern="1800" dirty="0">
                <a:solidFill>
                  <a:schemeClr val="tx1"/>
                </a:solidFill>
                <a:effectLst/>
                <a:ea typeface="Times New Roman" panose="02020603050405020304" pitchFamily="18" charset="0"/>
                <a:cs typeface="Calibri" panose="020F0502020204030204" pitchFamily="34" charset="0"/>
              </a:rPr>
              <a:t>Fifteen-year surveillance of pathological findings associated with death or euthanasia in SAR dogs deployed to the September 11, 2001, terrorist attack sites</a:t>
            </a:r>
            <a:endParaRPr lang="is-IS" sz="2400" b="1" dirty="0">
              <a:solidFill>
                <a:schemeClr val="tx1"/>
              </a:solidFill>
              <a:cs typeface="Calibri" panose="020F0502020204030204" pitchFamily="34" charset="0"/>
            </a:endParaRPr>
          </a:p>
        </p:txBody>
      </p:sp>
      <p:sp>
        <p:nvSpPr>
          <p:cNvPr id="3" name="Content Placeholder 2">
            <a:extLst>
              <a:ext uri="{FF2B5EF4-FFF2-40B4-BE49-F238E27FC236}">
                <a16:creationId xmlns:a16="http://schemas.microsoft.com/office/drawing/2014/main" id="{6DD63C20-DAEF-6B32-6201-094FA170CB2C}"/>
              </a:ext>
            </a:extLst>
          </p:cNvPr>
          <p:cNvSpPr>
            <a:spLocks noGrp="1"/>
          </p:cNvSpPr>
          <p:nvPr>
            <p:ph idx="1"/>
          </p:nvPr>
        </p:nvSpPr>
        <p:spPr>
          <a:xfrm>
            <a:off x="1649760" y="1600205"/>
            <a:ext cx="10416115" cy="4611409"/>
          </a:xfrm>
        </p:spPr>
        <p:txBody>
          <a:bodyPr/>
          <a:lstStyle/>
          <a:p>
            <a:r>
              <a:rPr lang="is-IS" dirty="0"/>
              <a:t>Comparing cause of death</a:t>
            </a:r>
          </a:p>
          <a:p>
            <a:r>
              <a:rPr lang="is-IS" dirty="0"/>
              <a:t>95 deployed SAR dogs, 55 non-deployed SAR dogs</a:t>
            </a:r>
          </a:p>
          <a:p>
            <a:r>
              <a:rPr lang="is-IS" dirty="0"/>
              <a:t>Following natural death or euthanasia, 63 dogs necropsy</a:t>
            </a:r>
          </a:p>
          <a:p>
            <a:pPr lvl="1"/>
            <a:r>
              <a:rPr lang="is-IS" dirty="0"/>
              <a:t>44 exposed, 19 unexposed</a:t>
            </a:r>
          </a:p>
          <a:p>
            <a:r>
              <a:rPr lang="is-IS" dirty="0"/>
              <a:t>87 dogs medical records/personal communications</a:t>
            </a:r>
          </a:p>
          <a:p>
            <a:r>
              <a:rPr lang="is-IS" dirty="0"/>
              <a:t>Median age of death, exposed 12.8y vs 12.7y non-exposed</a:t>
            </a:r>
          </a:p>
          <a:p>
            <a:r>
              <a:rPr lang="is-IS" dirty="0"/>
              <a:t>Respiratory disease infrequent (4,7%), </a:t>
            </a:r>
          </a:p>
          <a:p>
            <a:pPr lvl="1"/>
            <a:r>
              <a:rPr lang="is-IS" sz="2400" dirty="0"/>
              <a:t>4/5 pulm neoplasia in unexposed dogs</a:t>
            </a:r>
          </a:p>
          <a:p>
            <a:pPr lvl="1"/>
            <a:r>
              <a:rPr lang="is-IS" sz="2400" dirty="0"/>
              <a:t>Pulmonary particles more often in exposed dogs 95% vs 63% in non-exposed</a:t>
            </a:r>
          </a:p>
        </p:txBody>
      </p:sp>
      <p:cxnSp>
        <p:nvCxnSpPr>
          <p:cNvPr id="4" name="Straight Connector 3">
            <a:extLst>
              <a:ext uri="{FF2B5EF4-FFF2-40B4-BE49-F238E27FC236}">
                <a16:creationId xmlns:a16="http://schemas.microsoft.com/office/drawing/2014/main" id="{D656FFFF-C0AA-9FAE-0F16-7C15446CBE35}"/>
              </a:ext>
            </a:extLst>
          </p:cNvPr>
          <p:cNvCxnSpPr/>
          <p:nvPr/>
        </p:nvCxnSpPr>
        <p:spPr>
          <a:xfrm>
            <a:off x="2150637" y="1175521"/>
            <a:ext cx="9210502" cy="0"/>
          </a:xfrm>
          <a:prstGeom prst="line">
            <a:avLst/>
          </a:prstGeom>
          <a:ln>
            <a:solidFill>
              <a:schemeClr val="bg2"/>
            </a:solidFill>
          </a:ln>
        </p:spPr>
        <p:style>
          <a:lnRef idx="2">
            <a:schemeClr val="accent3"/>
          </a:lnRef>
          <a:fillRef idx="0">
            <a:schemeClr val="accent3"/>
          </a:fillRef>
          <a:effectRef idx="1">
            <a:schemeClr val="accent3"/>
          </a:effectRef>
          <a:fontRef idx="minor">
            <a:schemeClr val="tx1"/>
          </a:fontRef>
        </p:style>
      </p:cxnSp>
      <p:sp>
        <p:nvSpPr>
          <p:cNvPr id="5" name="TextBox 4">
            <a:extLst>
              <a:ext uri="{FF2B5EF4-FFF2-40B4-BE49-F238E27FC236}">
                <a16:creationId xmlns:a16="http://schemas.microsoft.com/office/drawing/2014/main" id="{FC4F2E9C-1520-23D7-B305-BEFA69C54303}"/>
              </a:ext>
            </a:extLst>
          </p:cNvPr>
          <p:cNvSpPr txBox="1"/>
          <p:nvPr/>
        </p:nvSpPr>
        <p:spPr>
          <a:xfrm>
            <a:off x="8150772" y="1230980"/>
            <a:ext cx="3431629" cy="615553"/>
          </a:xfrm>
          <a:prstGeom prst="rect">
            <a:avLst/>
          </a:prstGeom>
          <a:noFill/>
        </p:spPr>
        <p:txBody>
          <a:bodyPr wrap="square" rtlCol="0">
            <a:spAutoFit/>
          </a:bodyPr>
          <a:lstStyle/>
          <a:p>
            <a:r>
              <a:rPr lang="is-IS" sz="1600" dirty="0">
                <a:effectLst/>
                <a:latin typeface="Times New Roman" panose="02020603050405020304" pitchFamily="18" charset="0"/>
                <a:ea typeface="Times New Roman" panose="02020603050405020304" pitchFamily="18" charset="0"/>
                <a:cs typeface="Times New Roman" panose="02020603050405020304" pitchFamily="18" charset="0"/>
              </a:rPr>
              <a:t>DOI: </a:t>
            </a:r>
            <a:r>
              <a:rPr lang="is-IS" sz="1600" u="sng" dirty="0">
                <a:solidFill>
                  <a:srgbClr val="0071B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10.2460/javma.257.7.734</a:t>
            </a:r>
            <a:r>
              <a:rPr lang="is-IS" sz="1600" u="sng" dirty="0">
                <a:solidFill>
                  <a:srgbClr val="0071BC"/>
                </a:solidFill>
                <a:effectLst/>
                <a:latin typeface="Times New Roman" panose="02020603050405020304" pitchFamily="18" charset="0"/>
                <a:ea typeface="Times New Roman" panose="02020603050405020304" pitchFamily="18" charset="0"/>
                <a:cs typeface="Times New Roman" panose="02020603050405020304" pitchFamily="18" charset="0"/>
              </a:rPr>
              <a:t> 2020</a:t>
            </a:r>
            <a:endParaRPr lang="is-I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spTree>
    <p:extLst>
      <p:ext uri="{BB962C8B-B14F-4D97-AF65-F5344CB8AC3E}">
        <p14:creationId xmlns:p14="http://schemas.microsoft.com/office/powerpoint/2010/main" val="740579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Íslands einu">
  <a:themeElements>
    <a:clrScheme name="SL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 -2008">
      <a:majorFont>
        <a:latin typeface="Eras Demi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 -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 -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 -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 -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 -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 -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 -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 -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 -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 -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 -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1B672C52872546A8590C543F1C8766" ma:contentTypeVersion="13" ma:contentTypeDescription="Create a new document." ma:contentTypeScope="" ma:versionID="64a3859e828828cf9c53b546aa5256ba">
  <xsd:schema xmlns:xsd="http://www.w3.org/2001/XMLSchema" xmlns:xs="http://www.w3.org/2001/XMLSchema" xmlns:p="http://schemas.microsoft.com/office/2006/metadata/properties" xmlns:ns3="77de20fc-a876-4c3f-8171-a3387f2b1f75" xmlns:ns4="9f231e5b-8c89-4678-ae6e-ecf7060695e7" targetNamespace="http://schemas.microsoft.com/office/2006/metadata/properties" ma:root="true" ma:fieldsID="21317a1338894fc4b8ae130402beb3ef" ns3:_="" ns4:_="">
    <xsd:import namespace="77de20fc-a876-4c3f-8171-a3387f2b1f75"/>
    <xsd:import namespace="9f231e5b-8c89-4678-ae6e-ecf7060695e7"/>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de20fc-a876-4c3f-8171-a3387f2b1f7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hidden="true"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f231e5b-8c89-4678-ae6e-ecf7060695e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183C1-ECDA-46B4-930E-D2B7ACF0BCCB}">
  <ds:schemaRefs>
    <ds:schemaRef ds:uri="http://purl.org/dc/dcmitype/"/>
    <ds:schemaRef ds:uri="http://schemas.microsoft.com/office/infopath/2007/PartnerControls"/>
    <ds:schemaRef ds:uri="http://schemas.microsoft.com/office/2006/documentManagement/types"/>
    <ds:schemaRef ds:uri="77de20fc-a876-4c3f-8171-a3387f2b1f75"/>
    <ds:schemaRef ds:uri="http://purl.org/dc/elements/1.1/"/>
    <ds:schemaRef ds:uri="http://schemas.microsoft.com/office/2006/metadata/properties"/>
    <ds:schemaRef ds:uri="http://purl.org/dc/terms/"/>
    <ds:schemaRef ds:uri="http://schemas.openxmlformats.org/package/2006/metadata/core-properties"/>
    <ds:schemaRef ds:uri="9f231e5b-8c89-4678-ae6e-ecf7060695e7"/>
    <ds:schemaRef ds:uri="http://www.w3.org/XML/1998/namespace"/>
  </ds:schemaRefs>
</ds:datastoreItem>
</file>

<file path=customXml/itemProps2.xml><?xml version="1.0" encoding="utf-8"?>
<ds:datastoreItem xmlns:ds="http://schemas.openxmlformats.org/officeDocument/2006/customXml" ds:itemID="{FB7175EB-BF4B-42D6-89B7-D0729B9B05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de20fc-a876-4c3f-8171-a3387f2b1f75"/>
    <ds:schemaRef ds:uri="9f231e5b-8c89-4678-ae6e-ecf706069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B8318E-2C18-4E2A-AEF1-7A93E6A89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26395</TotalTime>
  <Words>2291</Words>
  <Application>Microsoft Office PowerPoint</Application>
  <PresentationFormat>Widescreen</PresentationFormat>
  <Paragraphs>303</Paragraphs>
  <Slides>32</Slides>
  <Notes>18</Notes>
  <HiddenSlides>3</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Calibri Light</vt:lpstr>
      <vt:lpstr>Eras Demi ITC</vt:lpstr>
      <vt:lpstr>Eras Medium ITC</vt:lpstr>
      <vt:lpstr>Georgia</vt:lpstr>
      <vt:lpstr>Segoe UI</vt:lpstr>
      <vt:lpstr>Symbol</vt:lpstr>
      <vt:lpstr>Times New Roman</vt:lpstr>
      <vt:lpstr>Office Theme</vt:lpstr>
      <vt:lpstr>SL-Íslands einu</vt:lpstr>
      <vt:lpstr>Accidents and incidence in K-9 at SAR work or training </vt:lpstr>
      <vt:lpstr>Accidents and incidence in K-9 at SAR work or training</vt:lpstr>
      <vt:lpstr>Canine SAR teams</vt:lpstr>
      <vt:lpstr>Wide use of dogs for SAR work in different environment and terriories</vt:lpstr>
      <vt:lpstr>What kind of dogs?</vt:lpstr>
      <vt:lpstr>Our dogs </vt:lpstr>
      <vt:lpstr>Statistics of injuries and illnesses in SAR dogs</vt:lpstr>
      <vt:lpstr>Deployment morbidity among SAR dogs after 11/9-2001 </vt:lpstr>
      <vt:lpstr>Fifteen-year surveillance of pathological findings associated with death or euthanasia in SAR dogs deployed to the September 11, 2001, terrorist attack sites</vt:lpstr>
      <vt:lpstr>Injuries and illnesses among urban search-and-rescue dogs deployed to Haiti following the January 12, 2010, earthquake</vt:lpstr>
      <vt:lpstr>Injuries and illnesses among Federal Emergency Management Agency-certified search-and-recovery and search-and-rescue dogs deployed to Oso, Washington, following the March 22, 2014, State Route 530 landslide</vt:lpstr>
      <vt:lpstr>Summary common deployment injuries USAR dogs</vt:lpstr>
      <vt:lpstr>A veterinary perspective on prevention</vt:lpstr>
      <vt:lpstr>Our ICAR survey - Accidents and incidence </vt:lpstr>
      <vt:lpstr>Years of experience</vt:lpstr>
      <vt:lpstr>Gender and role</vt:lpstr>
      <vt:lpstr>Number of dogs and insurance</vt:lpstr>
      <vt:lpstr>Registrations of accidents or incidens in SAR work</vt:lpstr>
      <vt:lpstr>In what field have you been training in SAR dogs?</vt:lpstr>
      <vt:lpstr>Accidents during training and call outs</vt:lpstr>
      <vt:lpstr>Accidents during call outs</vt:lpstr>
      <vt:lpstr>How serious was the injury the dog suffered?</vt:lpstr>
      <vt:lpstr>Localisation of injury</vt:lpstr>
      <vt:lpstr>Nature of injury</vt:lpstr>
      <vt:lpstr>After an accident, did your dog return to SAR work?</vt:lpstr>
      <vt:lpstr>If returning to SAR training/work  how many weeks of „sick leave“</vt:lpstr>
      <vt:lpstr>Have you experiencied incidence  with dog at training or at call out?</vt:lpstr>
      <vt:lpstr>Take home message?</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Snjóflóð í Hátindi 28.1.2017</dc:title>
  <dc:creator>Gísli Símonarson</dc:creator>
  <cp:lastModifiedBy>Þóra Jónasdóttir - MAST</cp:lastModifiedBy>
  <cp:revision>94</cp:revision>
  <dcterms:created xsi:type="dcterms:W3CDTF">2017-02-05T21:01:24Z</dcterms:created>
  <dcterms:modified xsi:type="dcterms:W3CDTF">2022-10-13T09:29:14Z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0x010100601B672C52872546A8590C543F1C8766</vt:lpwstr>
  </property>
</Properties>
</file>