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2" r:id="rId2"/>
    <p:sldId id="264" r:id="rId3"/>
    <p:sldId id="524" r:id="rId4"/>
    <p:sldId id="516" r:id="rId5"/>
    <p:sldId id="508" r:id="rId6"/>
    <p:sldId id="539" r:id="rId7"/>
    <p:sldId id="518" r:id="rId8"/>
    <p:sldId id="547" r:id="rId9"/>
    <p:sldId id="546" r:id="rId10"/>
    <p:sldId id="541" r:id="rId11"/>
    <p:sldId id="542" r:id="rId12"/>
    <p:sldId id="543" r:id="rId13"/>
    <p:sldId id="544" r:id="rId14"/>
    <p:sldId id="545" r:id="rId1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p:cViewPr varScale="1">
        <p:scale>
          <a:sx n="74" d="100"/>
          <a:sy n="74" d="100"/>
        </p:scale>
        <p:origin x="1042"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51D08-58AF-4B99-B1BC-E7E85E935189}" type="datetimeFigureOut">
              <a:rPr lang="el-GR" smtClean="0"/>
              <a:t>17/10/2024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C56F3-42FB-4473-B180-6FFB1FBF38AD}" type="slidenum">
              <a:rPr lang="el-GR" smtClean="0"/>
              <a:t>‹#›</a:t>
            </a:fld>
            <a:endParaRPr lang="el-GR"/>
          </a:p>
        </p:txBody>
      </p:sp>
    </p:spTree>
    <p:extLst>
      <p:ext uri="{BB962C8B-B14F-4D97-AF65-F5344CB8AC3E}">
        <p14:creationId xmlns:p14="http://schemas.microsoft.com/office/powerpoint/2010/main" val="334140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Search and Rescue (SAR) dogs play a crucial role in Greece, particularly during natural disasters such as earthquakes, floods, and wildfires, which the country frequently experiences. These dogs are trained to locate missing persons, survivors, or victims buried under rubble or trapped in dangerous environments. Here’s an overview of SAR dogs in Greece:</a:t>
            </a:r>
          </a:p>
          <a:p>
            <a:endParaRPr lang="en-US" dirty="0"/>
          </a:p>
          <a:p>
            <a:r>
              <a:rPr lang="en-US" dirty="0"/>
              <a:t>1. Organizations and Training:</a:t>
            </a:r>
          </a:p>
          <a:p>
            <a:r>
              <a:rPr lang="en-US" u="sng" dirty="0"/>
              <a:t>Hellenic Rescue Team (HRT): </a:t>
            </a:r>
            <a:r>
              <a:rPr lang="en-US" dirty="0"/>
              <a:t>One of the prominent volunteer organizations that deploys SAR dogs in Greece. Their canine unit consists of highly trained dogs that specialize in locating people in collapsed buildings or wilderness areas. They often collaborate with government agencies, fire departments, and international rescue teams.</a:t>
            </a:r>
          </a:p>
          <a:p>
            <a:r>
              <a:rPr lang="en-US" dirty="0"/>
              <a:t>Fire Service Rescue Dogs: The Hellenic Fire Service also uses trained SAR dogs, particularly in post-earthquake operations or large-scale search efforts. These dogs are critical in quickly locating survivors who are trapped beneath debris.</a:t>
            </a:r>
          </a:p>
          <a:p>
            <a:r>
              <a:rPr lang="en-US" u="sng" dirty="0"/>
              <a:t>Other Voluntary and Professional Organizations </a:t>
            </a:r>
            <a:r>
              <a:rPr lang="en-US" dirty="0"/>
              <a:t>: Dedicated groups that train and deploy SAR dogs across the country for various emergencies, including missing persons in urban or wilderness areas.</a:t>
            </a:r>
          </a:p>
          <a:p>
            <a:endParaRPr lang="el-GR" dirty="0"/>
          </a:p>
        </p:txBody>
      </p:sp>
      <p:sp>
        <p:nvSpPr>
          <p:cNvPr id="4" name="Θέση αριθμού διαφάνειας 3"/>
          <p:cNvSpPr>
            <a:spLocks noGrp="1"/>
          </p:cNvSpPr>
          <p:nvPr>
            <p:ph type="sldNum" sz="quarter" idx="5"/>
          </p:nvPr>
        </p:nvSpPr>
        <p:spPr/>
        <p:txBody>
          <a:bodyPr/>
          <a:lstStyle/>
          <a:p>
            <a:fld id="{F4EC56F3-42FB-4473-B180-6FFB1FBF38AD}" type="slidenum">
              <a:rPr lang="el-GR" smtClean="0"/>
              <a:t>2</a:t>
            </a:fld>
            <a:endParaRPr lang="el-GR"/>
          </a:p>
        </p:txBody>
      </p:sp>
    </p:spTree>
    <p:extLst>
      <p:ext uri="{BB962C8B-B14F-4D97-AF65-F5344CB8AC3E}">
        <p14:creationId xmlns:p14="http://schemas.microsoft.com/office/powerpoint/2010/main" val="20089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Volunteerism in Greece, like in many other countries, faces a number of challenges. Despite the desire of many individuals and organizations to contribute to social causes, the volunteer sector in Greece struggles with systemic issues that hinder its effectiveness. Here are some of the key problems that volunteers and organizations in Greece encounter:</a:t>
            </a:r>
          </a:p>
          <a:p>
            <a:endParaRPr lang="en-US" dirty="0"/>
          </a:p>
          <a:p>
            <a:r>
              <a:rPr lang="en-US" dirty="0"/>
              <a:t>1. Lack of Infrastructure and Organization</a:t>
            </a:r>
          </a:p>
          <a:p>
            <a:r>
              <a:rPr lang="en-US" dirty="0"/>
              <a:t>Coordination Issues: Many volunteer efforts in Greece lack centralized coordination. There are a number of NGOs and grassroots organizations, but they often work in isolation, leading to duplication of efforts and inefficient use of resources.</a:t>
            </a:r>
          </a:p>
          <a:p>
            <a:r>
              <a:rPr lang="en-US" dirty="0"/>
              <a:t>Bureaucratic Hurdles: Volunteers, especially those from abroad, often face complex legal and bureaucratic requirements, such as getting the right permits or dealing with restrictions, which can discourage participation.</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56F3-42FB-4473-B180-6FFB1FBF38AD}"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49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2. Limited Funding and Resources</a:t>
            </a:r>
          </a:p>
          <a:p>
            <a:r>
              <a:rPr lang="en-US" dirty="0"/>
              <a:t>Many volunteer organizations in Greece rely on donations or external funding, which is often inconsistent or insufficient. This financial insecurity limits their capacity to carry out long-term projects and provide proper support for volunteers.</a:t>
            </a:r>
          </a:p>
          <a:p>
            <a:r>
              <a:rPr lang="en-US" dirty="0"/>
              <a:t>Over-reliance on Volunteers: In some cases, essential services such as refugee support or environmental protection rely too heavily on volunteer labor due to a lack of state funding, which can strain volunteers both emotionally and physically.</a:t>
            </a:r>
          </a:p>
          <a:p>
            <a:r>
              <a:rPr lang="en-US" dirty="0"/>
              <a:t>3. Lack of Training and Professional Support</a:t>
            </a:r>
          </a:p>
          <a:p>
            <a:r>
              <a:rPr lang="en-US" dirty="0"/>
              <a:t>Many volunteers, particularly those involved in sensitive areas like refugee support or disaster relief, often lack the training and professional support necessary to deal with the complex challenges they encounter.</a:t>
            </a:r>
          </a:p>
          <a:p>
            <a:r>
              <a:rPr lang="en-US" dirty="0"/>
              <a:t>Inconsistent Volunteer Standards: The lack of standardized protocols for volunteer work means that volunteers may not always be prepared or qualified for the tasks they are assigned, which can result in ineffective aid or even harm.</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56F3-42FB-4473-B180-6FFB1FBF38AD}"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90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5. Volunteer Retention Issues</a:t>
            </a:r>
          </a:p>
          <a:p>
            <a:r>
              <a:rPr lang="en-US" dirty="0"/>
              <a:t>Lack of Incentives: While many volunteers are motivated by altruism, the lack of formal recognition, support, or career incentives can make it difficult to retain volunteers in the long run.</a:t>
            </a:r>
          </a:p>
          <a:p>
            <a:r>
              <a:rPr lang="en-US" dirty="0"/>
              <a:t>6. Legal and Institutional Gaps</a:t>
            </a:r>
          </a:p>
          <a:p>
            <a:r>
              <a:rPr lang="en-US" dirty="0"/>
              <a:t>Unclear Legal Framework: There is no comprehensive legal framework that clearly defines the rights, duties, and protections of volunteers in Greece. This can lead to exploitation or unclear responsibilities for volunteers, particularly in high-pressure situations like refugee camps or disaster relief efforts.</a:t>
            </a:r>
          </a:p>
          <a:p>
            <a:r>
              <a:rPr lang="en-US"/>
              <a:t>Liability Issues: In some cases, the lack of clarity over liability can deter volunteers from engaging in certain activities due to fears of legal repercussions in case of accidents or disputes.</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56F3-42FB-4473-B180-6FFB1FBF38AD}"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89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5. Volunteer Retention Issues</a:t>
            </a:r>
          </a:p>
          <a:p>
            <a:r>
              <a:rPr lang="en-US" dirty="0"/>
              <a:t>Lack of Incentives: While many volunteers are motivated by altruism, the lack of formal recognition, support, or career incentives can make it difficult to retain volunteers in the long run.</a:t>
            </a:r>
          </a:p>
          <a:p>
            <a:r>
              <a:rPr lang="en-US" dirty="0"/>
              <a:t>6. Legal and Institutional Gaps</a:t>
            </a:r>
          </a:p>
          <a:p>
            <a:r>
              <a:rPr lang="en-US" dirty="0"/>
              <a:t>Unclear Legal Framework: There is no comprehensive legal framework that clearly defines the rights, duties, and protections of volunteers in Greece. This can lead to exploitation or unclear responsibilities for volunteers, particularly in high-pressure situations like refugee camps or disaster relief efforts.</a:t>
            </a:r>
          </a:p>
          <a:p>
            <a:r>
              <a:rPr lang="en-US"/>
              <a:t>Liability Issues: In some cases, the lack of clarity over liability can deter volunteers from engaging in certain activities due to fears of legal repercussions in case of accidents or disputes.</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56F3-42FB-4473-B180-6FFB1FBF38AD}"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32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2. Types of SAR Dogs:</a:t>
            </a:r>
          </a:p>
          <a:p>
            <a:r>
              <a:rPr lang="en-US" dirty="0"/>
              <a:t>Air-scenting Dogs/ Open Area: These dogs are trained to detect human scent carried by the wind. They work quickly over large areas and are commonly used in outdoor search operations, such as forests, mountains, or rural landscapes.</a:t>
            </a:r>
          </a:p>
          <a:p>
            <a:r>
              <a:rPr lang="en-US" dirty="0"/>
              <a:t>Air-scenting Dogs/ Disasters: These dogs are specialized in finding people buried under rubble, which is critical in the aftermath of earthquakes. They are trained to indicate live human scent and assist rescuers in narrowing down their search in collapsed structures.</a:t>
            </a:r>
          </a:p>
          <a:p>
            <a:r>
              <a:rPr lang="en-US" dirty="0"/>
              <a:t>Human remains detection (HRD) dogs:  These dogs are specially trained canines used to locate human remains. Their ability to detect the scent of decomposition makes them invaluable in search and rescue missions, forensic investigations, and disaster recovery efforts. </a:t>
            </a:r>
          </a:p>
          <a:p>
            <a:endParaRPr lang="el-GR" dirty="0"/>
          </a:p>
        </p:txBody>
      </p:sp>
      <p:sp>
        <p:nvSpPr>
          <p:cNvPr id="4" name="Θέση αριθμού διαφάνειας 3"/>
          <p:cNvSpPr>
            <a:spLocks noGrp="1"/>
          </p:cNvSpPr>
          <p:nvPr>
            <p:ph type="sldNum" sz="quarter" idx="5"/>
          </p:nvPr>
        </p:nvSpPr>
        <p:spPr/>
        <p:txBody>
          <a:bodyPr/>
          <a:lstStyle/>
          <a:p>
            <a:fld id="{F4EC56F3-42FB-4473-B180-6FFB1FBF38AD}" type="slidenum">
              <a:rPr lang="el-GR" smtClean="0"/>
              <a:t>3</a:t>
            </a:fld>
            <a:endParaRPr lang="el-GR"/>
          </a:p>
        </p:txBody>
      </p:sp>
    </p:spTree>
    <p:extLst>
      <p:ext uri="{BB962C8B-B14F-4D97-AF65-F5344CB8AC3E}">
        <p14:creationId xmlns:p14="http://schemas.microsoft.com/office/powerpoint/2010/main" val="298808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Earthquakes: Greece is prone to seismic activity, and SAR dogs are deployed immediately after an earthquake to search for survivors trapped under collapsed buildings. Their ability to cover large areas and locate people quickly makes them invaluable in the crucial first hours after a disaster.</a:t>
            </a:r>
          </a:p>
          <a:p>
            <a:r>
              <a:rPr lang="en-US" dirty="0"/>
              <a:t>Floods: In flooding situations, SAR dogs assist in locating people swept away by water or those trapped in inaccessible areas.</a:t>
            </a:r>
          </a:p>
          <a:p>
            <a:endParaRPr lang="el-GR" dirty="0"/>
          </a:p>
        </p:txBody>
      </p:sp>
      <p:sp>
        <p:nvSpPr>
          <p:cNvPr id="4" name="Θέση αριθμού διαφάνειας 3"/>
          <p:cNvSpPr>
            <a:spLocks noGrp="1"/>
          </p:cNvSpPr>
          <p:nvPr>
            <p:ph type="sldNum" sz="quarter" idx="5"/>
          </p:nvPr>
        </p:nvSpPr>
        <p:spPr/>
        <p:txBody>
          <a:bodyPr/>
          <a:lstStyle/>
          <a:p>
            <a:fld id="{F4EC56F3-42FB-4473-B180-6FFB1FBF38AD}" type="slidenum">
              <a:rPr lang="el-GR" smtClean="0"/>
              <a:t>4</a:t>
            </a:fld>
            <a:endParaRPr lang="el-GR"/>
          </a:p>
        </p:txBody>
      </p:sp>
    </p:spTree>
    <p:extLst>
      <p:ext uri="{BB962C8B-B14F-4D97-AF65-F5344CB8AC3E}">
        <p14:creationId xmlns:p14="http://schemas.microsoft.com/office/powerpoint/2010/main" val="187721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Search and Rescue (SAR) dogs are also used in Greece and around the world to locate missing people with Alzheimer's disease or other forms of dementia. Alzheimer's patients can often wander away from their homes or care facilities, becoming disoriented and unable to find their way back. SAR dogs play a crucial role in finding these individuals quickly, as time is often critical due to risks such as exposure to the elements, accidents, or injuries.</a:t>
            </a:r>
          </a:p>
          <a:p>
            <a:r>
              <a:rPr lang="en-US" dirty="0"/>
              <a:t>Air-Scenting: In cases where time is critical, air-scenting dogs can cover large areas quickly. These dogs are trained to detect any human scent in the area and are useful in searching large, open spaces like parks, fields, or rural areas where an Alzheimer's patient may have wandered.</a:t>
            </a:r>
          </a:p>
          <a:p>
            <a:endParaRPr lang="en-US" dirty="0"/>
          </a:p>
          <a:p>
            <a:r>
              <a:rPr lang="en-US" dirty="0"/>
              <a:t>Efficient in Time-Sensitive Searches: People with Alzheimer’s or dementia often wander without a clear direction, meaning they can travel long distances in unpredictable ways. SAR dogs can help locate them faster than traditional search teams because they can work in harsh or inaccessible environments, and their keen sense of smell allows them to pick up on a person’s scent even when visual clues are missing.</a:t>
            </a:r>
          </a:p>
          <a:p>
            <a:endParaRPr lang="el-GR" dirty="0"/>
          </a:p>
        </p:txBody>
      </p:sp>
      <p:sp>
        <p:nvSpPr>
          <p:cNvPr id="4" name="Θέση αριθμού διαφάνειας 3"/>
          <p:cNvSpPr>
            <a:spLocks noGrp="1"/>
          </p:cNvSpPr>
          <p:nvPr>
            <p:ph type="sldNum" sz="quarter" idx="5"/>
          </p:nvPr>
        </p:nvSpPr>
        <p:spPr/>
        <p:txBody>
          <a:bodyPr/>
          <a:lstStyle/>
          <a:p>
            <a:fld id="{F4EC56F3-42FB-4473-B180-6FFB1FBF38AD}" type="slidenum">
              <a:rPr lang="el-GR" smtClean="0"/>
              <a:t>5</a:t>
            </a:fld>
            <a:endParaRPr lang="el-GR"/>
          </a:p>
        </p:txBody>
      </p:sp>
    </p:spTree>
    <p:extLst>
      <p:ext uri="{BB962C8B-B14F-4D97-AF65-F5344CB8AC3E}">
        <p14:creationId xmlns:p14="http://schemas.microsoft.com/office/powerpoint/2010/main" val="32844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Common Situations and Challenges:</a:t>
            </a:r>
          </a:p>
          <a:p>
            <a:r>
              <a:rPr lang="en-US" dirty="0"/>
              <a:t>Unpredictable Movement: Unlike some lost persons, Alzheimer's patients often don’t follow predictable patterns, which makes them harder to find using typical search techniques. SAR dogs are extremely valuable in such cases, as they don’t rely on patterns, but instead on scent trails.</a:t>
            </a:r>
          </a:p>
          <a:p>
            <a:r>
              <a:rPr lang="en-US" dirty="0"/>
              <a:t>Wandering in Dangerous Areas: Patients with Alzheimer's might wander into dangerous places like highways, dense forests, or near water bodies. In these situations, time is of the essence, and SAR dogs can significantly reduce search time by identifying the person's location more quickly than human searchers alone.</a:t>
            </a:r>
          </a:p>
          <a:p>
            <a:r>
              <a:rPr lang="en-US" dirty="0"/>
              <a:t>Training Specific to Alzheimer's Patients:</a:t>
            </a:r>
          </a:p>
          <a:p>
            <a:r>
              <a:rPr lang="en-US" dirty="0"/>
              <a:t>SAR dogs used to search for people with Alzheimer's require specialized training because:</a:t>
            </a:r>
          </a:p>
          <a:p>
            <a:r>
              <a:rPr lang="en-US" dirty="0"/>
              <a:t>Calming the Person: Alzheimer's patients may be confused, scared, or agitated when found. Dogs are trained not just to find them but to approach gently, in a manner that doesn't startle or further confuse the person.</a:t>
            </a:r>
          </a:p>
          <a:p>
            <a:r>
              <a:rPr lang="en-US" dirty="0"/>
              <a:t>Non-Aggressive Search Behavior: Unlike dogs trained for criminal apprehension or more aggressive operations, SAR dogs for missing persons, especially those with dementia, are trained to be calm, patient, and non-threatening.</a:t>
            </a:r>
          </a:p>
          <a:p>
            <a:endParaRPr lang="el-GR" dirty="0"/>
          </a:p>
        </p:txBody>
      </p:sp>
      <p:sp>
        <p:nvSpPr>
          <p:cNvPr id="4" name="Θέση αριθμού διαφάνειας 3"/>
          <p:cNvSpPr>
            <a:spLocks noGrp="1"/>
          </p:cNvSpPr>
          <p:nvPr>
            <p:ph type="sldNum" sz="quarter" idx="5"/>
          </p:nvPr>
        </p:nvSpPr>
        <p:spPr/>
        <p:txBody>
          <a:bodyPr/>
          <a:lstStyle/>
          <a:p>
            <a:fld id="{F4EC56F3-42FB-4473-B180-6FFB1FBF38AD}" type="slidenum">
              <a:rPr lang="el-GR" smtClean="0"/>
              <a:t>6</a:t>
            </a:fld>
            <a:endParaRPr lang="el-GR"/>
          </a:p>
        </p:txBody>
      </p:sp>
    </p:spTree>
    <p:extLst>
      <p:ext uri="{BB962C8B-B14F-4D97-AF65-F5344CB8AC3E}">
        <p14:creationId xmlns:p14="http://schemas.microsoft.com/office/powerpoint/2010/main" val="39128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 Greece, similar to many other countries, there are reports of elderly individuals with Alzheimer’s going missing, particularly in rural areas. In such cases:</a:t>
            </a:r>
          </a:p>
          <a:p>
            <a:r>
              <a:rPr lang="en-US" dirty="0"/>
              <a:t>Volunteer SAR Teams and organizations like the Hellenic Rescue Team (HRT) often deploy dogs to search for missing elderly individuals. These teams collaborate with the police, local authorities, and sometimes family members.</a:t>
            </a:r>
          </a:p>
          <a:p>
            <a:r>
              <a:rPr lang="en-US" dirty="0"/>
              <a:t>SAR Dogs’ Advantages in Alzheimer’s Searches:</a:t>
            </a:r>
          </a:p>
          <a:p>
            <a:r>
              <a:rPr lang="en-US" dirty="0"/>
              <a:t>Speed: Their ability to quickly track down a person through their scent or air-scenting techniques saves critical time in rescue operations.</a:t>
            </a:r>
          </a:p>
          <a:p>
            <a:r>
              <a:rPr lang="en-US" dirty="0"/>
              <a:t>Adaptability: SAR dogs can work across various terrains — forests, mountains, urban environments — which is essential in Alzheimer's cases where the person could be anywhere.</a:t>
            </a:r>
          </a:p>
          <a:p>
            <a:r>
              <a:rPr lang="en-US" dirty="0"/>
              <a:t>Non-Invasive: The gentle approach of SAR dogs is crucial when dealing with potentially scared or confused individuals.</a:t>
            </a:r>
          </a:p>
          <a:p>
            <a:r>
              <a:rPr lang="en-US" dirty="0"/>
              <a:t>SAR dogs remain a vital resource in locating missing people with Alzheimer’s in Greece, and their specialized training allows them to operate in a wide variety of situations, making them indispensable in these sensitive and urgent rescue efforts.</a:t>
            </a:r>
          </a:p>
          <a:p>
            <a:endParaRPr lang="el-GR" dirty="0"/>
          </a:p>
        </p:txBody>
      </p:sp>
      <p:sp>
        <p:nvSpPr>
          <p:cNvPr id="4" name="Θέση αριθμού διαφάνειας 3"/>
          <p:cNvSpPr>
            <a:spLocks noGrp="1"/>
          </p:cNvSpPr>
          <p:nvPr>
            <p:ph type="sldNum" sz="quarter" idx="5"/>
          </p:nvPr>
        </p:nvSpPr>
        <p:spPr/>
        <p:txBody>
          <a:bodyPr/>
          <a:lstStyle/>
          <a:p>
            <a:fld id="{F4EC56F3-42FB-4473-B180-6FFB1FBF38AD}" type="slidenum">
              <a:rPr lang="el-GR" smtClean="0"/>
              <a:t>7</a:t>
            </a:fld>
            <a:endParaRPr lang="el-GR"/>
          </a:p>
        </p:txBody>
      </p:sp>
    </p:spTree>
    <p:extLst>
      <p:ext uri="{BB962C8B-B14F-4D97-AF65-F5344CB8AC3E}">
        <p14:creationId xmlns:p14="http://schemas.microsoft.com/office/powerpoint/2010/main" val="257617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SAR dogs undergo rigorous training, usually starting from a young age. Their training includes obedience, agility, and search techniques specific to the environments they’ll be working in (urban, rural, or mountainous).</a:t>
            </a:r>
          </a:p>
          <a:p>
            <a:r>
              <a:rPr lang="en-US" dirty="0"/>
              <a:t>The terrain in Greece can be challenging, with rocky mountains, dense forests, and urban environments that require adaptable and highly trained dogs.</a:t>
            </a:r>
          </a:p>
          <a:p>
            <a:r>
              <a:rPr lang="en-US" dirty="0"/>
              <a:t>SAR dogs are typically selected from breeds known for their intelligence, agility, and strong work ethic, such as German Shepherds, Belgian Malinois, and Labradors.</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56F3-42FB-4473-B180-6FFB1FBF38AD}"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835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SAR dogs undergo rigorous training, usually starting from a young age. Their training includes obedience, agility, and search techniques specific to the environments they’ll be working in (urban, rural, or mountainous).</a:t>
            </a:r>
          </a:p>
          <a:p>
            <a:r>
              <a:rPr lang="en-US" dirty="0"/>
              <a:t>The terrain in Greece can be challenging, with rocky mountains, dense forests, and urban environments that require adaptable and highly trained dogs.</a:t>
            </a:r>
          </a:p>
          <a:p>
            <a:r>
              <a:rPr lang="en-US" dirty="0"/>
              <a:t>SAR dogs are typically selected from breeds known for their intelligence, agility, and strong work ethic, such as German Shepherds, Belgian Malinois, and Labradors.</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56F3-42FB-4473-B180-6FFB1FBF38AD}"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36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56F3-42FB-4473-B180-6FFB1FBF38AD}"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886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ABFDB42-8FBD-442F-BE32-B81C1E82CD1B}" type="datetimeFigureOut">
              <a:rPr lang="el-GR" smtClean="0"/>
              <a:t>17/10/2024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41130087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ABFDB42-8FBD-442F-BE32-B81C1E82CD1B}" type="datetimeFigureOut">
              <a:rPr lang="el-GR" smtClean="0"/>
              <a:t>17/10/2024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19597918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ABFDB42-8FBD-442F-BE32-B81C1E82CD1B}" type="datetimeFigureOut">
              <a:rPr lang="el-GR" smtClean="0"/>
              <a:t>17/10/2024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13958734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ABFDB42-8FBD-442F-BE32-B81C1E82CD1B}" type="datetimeFigureOut">
              <a:rPr lang="el-GR" smtClean="0"/>
              <a:t>17/10/2024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24815980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BFDB42-8FBD-442F-BE32-B81C1E82CD1B}" type="datetimeFigureOut">
              <a:rPr lang="el-GR" smtClean="0"/>
              <a:t>17/10/2024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18022480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ABFDB42-8FBD-442F-BE32-B81C1E82CD1B}" type="datetimeFigureOut">
              <a:rPr lang="el-GR" smtClean="0"/>
              <a:t>17/10/2024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27214913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EABFDB42-8FBD-442F-BE32-B81C1E82CD1B}" type="datetimeFigureOut">
              <a:rPr lang="el-GR" smtClean="0"/>
              <a:t>17/10/2024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2990533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EABFDB42-8FBD-442F-BE32-B81C1E82CD1B}" type="datetimeFigureOut">
              <a:rPr lang="el-GR" smtClean="0"/>
              <a:t>17/10/2024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2226206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BFDB42-8FBD-442F-BE32-B81C1E82CD1B}" type="datetimeFigureOut">
              <a:rPr lang="el-GR" smtClean="0"/>
              <a:t>17/10/2024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1622027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BFDB42-8FBD-442F-BE32-B81C1E82CD1B}" type="datetimeFigureOut">
              <a:rPr lang="el-GR" smtClean="0"/>
              <a:t>17/10/2024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34863947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BFDB42-8FBD-442F-BE32-B81C1E82CD1B}" type="datetimeFigureOut">
              <a:rPr lang="el-GR" smtClean="0"/>
              <a:t>17/10/2024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AB4CCB-3E62-4742-96FD-CA0B1121AFF7}" type="slidenum">
              <a:rPr lang="el-GR" smtClean="0"/>
              <a:t>‹#›</a:t>
            </a:fld>
            <a:endParaRPr lang="el-GR"/>
          </a:p>
        </p:txBody>
      </p:sp>
    </p:spTree>
    <p:extLst>
      <p:ext uri="{BB962C8B-B14F-4D97-AF65-F5344CB8AC3E}">
        <p14:creationId xmlns:p14="http://schemas.microsoft.com/office/powerpoint/2010/main" val="3596863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BFDB42-8FBD-442F-BE32-B81C1E82CD1B}" type="datetimeFigureOut">
              <a:rPr lang="el-GR" smtClean="0"/>
              <a:t>17/10/2024</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B4CCB-3E62-4742-96FD-CA0B1121AFF7}" type="slidenum">
              <a:rPr lang="el-GR" smtClean="0"/>
              <a:t>‹#›</a:t>
            </a:fld>
            <a:endParaRPr lang="el-GR"/>
          </a:p>
        </p:txBody>
      </p:sp>
    </p:spTree>
    <p:extLst>
      <p:ext uri="{BB962C8B-B14F-4D97-AF65-F5344CB8AC3E}">
        <p14:creationId xmlns:p14="http://schemas.microsoft.com/office/powerpoint/2010/main" val="1518132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Calibri" panose="020F0502020204030204" pitchFamily="34" charset="0"/>
              </a:rPr>
              <a:t>SAR Dogs in Greece</a:t>
            </a:r>
            <a:endParaRPr lang="el-GR" sz="3600" dirty="0">
              <a:solidFill>
                <a:prstClr val="white"/>
              </a:solidFill>
              <a:latin typeface="Calibri" panose="020F0502020204030204" pitchFamily="34" charset="0"/>
            </a:endParaRPr>
          </a:p>
        </p:txBody>
      </p:sp>
      <p:sp>
        <p:nvSpPr>
          <p:cNvPr id="11" name="TextBox 10"/>
          <p:cNvSpPr txBox="1"/>
          <p:nvPr/>
        </p:nvSpPr>
        <p:spPr>
          <a:xfrm>
            <a:off x="7963710" y="4244229"/>
            <a:ext cx="3522795" cy="1015663"/>
          </a:xfrm>
          <a:prstGeom prst="rect">
            <a:avLst/>
          </a:prstGeom>
          <a:noFill/>
        </p:spPr>
        <p:txBody>
          <a:bodyPr wrap="square" rtlCol="0">
            <a:spAutoFit/>
          </a:bodyPr>
          <a:lstStyle/>
          <a:p>
            <a:r>
              <a:rPr lang="en-US" sz="2000" dirty="0">
                <a:solidFill>
                  <a:schemeClr val="bg1"/>
                </a:solidFill>
                <a:latin typeface="Play" panose="00000500000000000000" pitchFamily="2" charset="0"/>
              </a:rPr>
              <a:t>Presentation:</a:t>
            </a:r>
          </a:p>
          <a:p>
            <a:r>
              <a:rPr lang="en-US" sz="2000" dirty="0">
                <a:solidFill>
                  <a:schemeClr val="bg1"/>
                </a:solidFill>
                <a:latin typeface="Play" panose="00000500000000000000" pitchFamily="2" charset="0"/>
              </a:rPr>
              <a:t>Katerina Batsioudi</a:t>
            </a:r>
          </a:p>
          <a:p>
            <a:r>
              <a:rPr lang="en-US" sz="2000" dirty="0">
                <a:solidFill>
                  <a:schemeClr val="bg1"/>
                </a:solidFill>
                <a:latin typeface="Play" panose="00000500000000000000" pitchFamily="2" charset="0"/>
              </a:rPr>
              <a:t>Head of HRT K9 Department</a:t>
            </a:r>
            <a:endParaRPr lang="el-GR" sz="2000" dirty="0">
              <a:solidFill>
                <a:schemeClr val="bg1"/>
              </a:solidFill>
              <a:latin typeface="Play" panose="00000500000000000000" pitchFamily="2" charset="0"/>
            </a:endParaRPr>
          </a:p>
        </p:txBody>
      </p:sp>
      <p:pic>
        <p:nvPicPr>
          <p:cNvPr id="3" name="Εικόνα 2">
            <a:extLst>
              <a:ext uri="{FF2B5EF4-FFF2-40B4-BE49-F238E27FC236}">
                <a16:creationId xmlns:a16="http://schemas.microsoft.com/office/drawing/2014/main" id="{5237D967-CFCC-CFC4-D96A-2C69895B4DBE}"/>
              </a:ext>
            </a:extLst>
          </p:cNvPr>
          <p:cNvPicPr>
            <a:picLocks noChangeAspect="1"/>
          </p:cNvPicPr>
          <p:nvPr/>
        </p:nvPicPr>
        <p:blipFill>
          <a:blip r:embed="rId3"/>
          <a:stretch>
            <a:fillRect/>
          </a:stretch>
        </p:blipFill>
        <p:spPr>
          <a:xfrm>
            <a:off x="4228290" y="215148"/>
            <a:ext cx="4084478" cy="4084478"/>
          </a:xfrm>
          <a:prstGeom prst="rect">
            <a:avLst/>
          </a:prstGeom>
        </p:spPr>
      </p:pic>
    </p:spTree>
    <p:extLst>
      <p:ext uri="{BB962C8B-B14F-4D97-AF65-F5344CB8AC3E}">
        <p14:creationId xmlns:p14="http://schemas.microsoft.com/office/powerpoint/2010/main" val="34420918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Training and Challenges</a:t>
            </a:r>
            <a:endParaRPr kumimoji="0" lang="el-G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7" name="Εικόνα 6">
            <a:extLst>
              <a:ext uri="{FF2B5EF4-FFF2-40B4-BE49-F238E27FC236}">
                <a16:creationId xmlns:a16="http://schemas.microsoft.com/office/drawing/2014/main" id="{B94E66A7-292E-9DDC-4337-7B28A8454A37}"/>
              </a:ext>
            </a:extLst>
          </p:cNvPr>
          <p:cNvPicPr>
            <a:picLocks noChangeAspect="1"/>
          </p:cNvPicPr>
          <p:nvPr/>
        </p:nvPicPr>
        <p:blipFill>
          <a:blip r:embed="rId4"/>
          <a:stretch>
            <a:fillRect/>
          </a:stretch>
        </p:blipFill>
        <p:spPr>
          <a:xfrm>
            <a:off x="3537182" y="182232"/>
            <a:ext cx="3775588" cy="2831691"/>
          </a:xfrm>
          <a:prstGeom prst="rect">
            <a:avLst/>
          </a:prstGeom>
        </p:spPr>
      </p:pic>
      <p:pic>
        <p:nvPicPr>
          <p:cNvPr id="10" name="Εικόνα 9">
            <a:extLst>
              <a:ext uri="{FF2B5EF4-FFF2-40B4-BE49-F238E27FC236}">
                <a16:creationId xmlns:a16="http://schemas.microsoft.com/office/drawing/2014/main" id="{DBEBD59E-C90F-646C-60BC-91363A4B5D7C}"/>
              </a:ext>
            </a:extLst>
          </p:cNvPr>
          <p:cNvPicPr>
            <a:picLocks noChangeAspect="1"/>
          </p:cNvPicPr>
          <p:nvPr/>
        </p:nvPicPr>
        <p:blipFill>
          <a:blip r:embed="rId5"/>
          <a:stretch>
            <a:fillRect/>
          </a:stretch>
        </p:blipFill>
        <p:spPr>
          <a:xfrm rot="760212">
            <a:off x="6769635" y="1753625"/>
            <a:ext cx="4479311" cy="2986207"/>
          </a:xfrm>
          <a:prstGeom prst="rect">
            <a:avLst/>
          </a:prstGeom>
        </p:spPr>
      </p:pic>
      <p:pic>
        <p:nvPicPr>
          <p:cNvPr id="3" name="Εικόνα 2">
            <a:extLst>
              <a:ext uri="{FF2B5EF4-FFF2-40B4-BE49-F238E27FC236}">
                <a16:creationId xmlns:a16="http://schemas.microsoft.com/office/drawing/2014/main" id="{687855AF-A76B-1A5D-14D6-89AE3398F754}"/>
              </a:ext>
            </a:extLst>
          </p:cNvPr>
          <p:cNvPicPr>
            <a:picLocks noChangeAspect="1"/>
          </p:cNvPicPr>
          <p:nvPr/>
        </p:nvPicPr>
        <p:blipFill>
          <a:blip r:embed="rId6"/>
          <a:stretch>
            <a:fillRect/>
          </a:stretch>
        </p:blipFill>
        <p:spPr>
          <a:xfrm rot="20813566">
            <a:off x="370687" y="1983022"/>
            <a:ext cx="3715051" cy="2786288"/>
          </a:xfrm>
          <a:prstGeom prst="rect">
            <a:avLst/>
          </a:prstGeom>
        </p:spPr>
      </p:pic>
    </p:spTree>
    <p:extLst>
      <p:ext uri="{BB962C8B-B14F-4D97-AF65-F5344CB8AC3E}">
        <p14:creationId xmlns:p14="http://schemas.microsoft.com/office/powerpoint/2010/main" val="23721580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Volunteerism in Greece</a:t>
            </a:r>
            <a:endParaRPr kumimoji="0" lang="el-G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0" name="Εικόνα 19">
            <a:extLst>
              <a:ext uri="{FF2B5EF4-FFF2-40B4-BE49-F238E27FC236}">
                <a16:creationId xmlns:a16="http://schemas.microsoft.com/office/drawing/2014/main" id="{0542D27F-2DDC-7839-1026-22738E98B8D5}"/>
              </a:ext>
            </a:extLst>
          </p:cNvPr>
          <p:cNvPicPr>
            <a:picLocks noChangeAspect="1"/>
          </p:cNvPicPr>
          <p:nvPr/>
        </p:nvPicPr>
        <p:blipFill>
          <a:blip r:embed="rId4"/>
          <a:stretch>
            <a:fillRect/>
          </a:stretch>
        </p:blipFill>
        <p:spPr>
          <a:xfrm rot="334188">
            <a:off x="4057324" y="387422"/>
            <a:ext cx="3606553" cy="3786881"/>
          </a:xfrm>
          <a:prstGeom prst="rect">
            <a:avLst/>
          </a:prstGeom>
        </p:spPr>
      </p:pic>
      <p:pic>
        <p:nvPicPr>
          <p:cNvPr id="24" name="Εικόνα 23">
            <a:extLst>
              <a:ext uri="{FF2B5EF4-FFF2-40B4-BE49-F238E27FC236}">
                <a16:creationId xmlns:a16="http://schemas.microsoft.com/office/drawing/2014/main" id="{C23221FE-92C3-2A36-9A13-5D985FA58AFA}"/>
              </a:ext>
            </a:extLst>
          </p:cNvPr>
          <p:cNvPicPr>
            <a:picLocks noChangeAspect="1"/>
          </p:cNvPicPr>
          <p:nvPr/>
        </p:nvPicPr>
        <p:blipFill>
          <a:blip r:embed="rId5"/>
          <a:stretch>
            <a:fillRect/>
          </a:stretch>
        </p:blipFill>
        <p:spPr>
          <a:xfrm>
            <a:off x="8631346" y="93169"/>
            <a:ext cx="3272964" cy="4375385"/>
          </a:xfrm>
          <a:prstGeom prst="rect">
            <a:avLst/>
          </a:prstGeom>
        </p:spPr>
      </p:pic>
      <p:pic>
        <p:nvPicPr>
          <p:cNvPr id="26" name="Εικόνα 25">
            <a:extLst>
              <a:ext uri="{FF2B5EF4-FFF2-40B4-BE49-F238E27FC236}">
                <a16:creationId xmlns:a16="http://schemas.microsoft.com/office/drawing/2014/main" id="{961206AB-FE36-1391-06CA-FB5E15E0C3D6}"/>
              </a:ext>
            </a:extLst>
          </p:cNvPr>
          <p:cNvPicPr>
            <a:picLocks noChangeAspect="1"/>
          </p:cNvPicPr>
          <p:nvPr/>
        </p:nvPicPr>
        <p:blipFill>
          <a:blip r:embed="rId6"/>
          <a:stretch>
            <a:fillRect/>
          </a:stretch>
        </p:blipFill>
        <p:spPr>
          <a:xfrm rot="20852894">
            <a:off x="532951" y="244316"/>
            <a:ext cx="3070223" cy="4104355"/>
          </a:xfrm>
          <a:prstGeom prst="rect">
            <a:avLst/>
          </a:prstGeom>
        </p:spPr>
      </p:pic>
      <p:sp>
        <p:nvSpPr>
          <p:cNvPr id="2" name="TextBox 1">
            <a:extLst>
              <a:ext uri="{FF2B5EF4-FFF2-40B4-BE49-F238E27FC236}">
                <a16:creationId xmlns:a16="http://schemas.microsoft.com/office/drawing/2014/main" id="{F646766A-F840-4EE8-7B58-FB6A9AF4F612}"/>
              </a:ext>
            </a:extLst>
          </p:cNvPr>
          <p:cNvSpPr txBox="1"/>
          <p:nvPr/>
        </p:nvSpPr>
        <p:spPr>
          <a:xfrm>
            <a:off x="1236518" y="3532909"/>
            <a:ext cx="1963882" cy="369332"/>
          </a:xfrm>
          <a:prstGeom prst="rect">
            <a:avLst/>
          </a:prstGeom>
          <a:noFill/>
        </p:spPr>
        <p:txBody>
          <a:bodyPr wrap="square" rtlCol="0">
            <a:spAutoFit/>
          </a:bodyPr>
          <a:lstStyle/>
          <a:p>
            <a:r>
              <a:rPr lang="en-US" dirty="0"/>
              <a:t>Manos and Andie</a:t>
            </a:r>
            <a:endParaRPr lang="el-GR" dirty="0"/>
          </a:p>
        </p:txBody>
      </p:sp>
      <p:sp>
        <p:nvSpPr>
          <p:cNvPr id="3" name="TextBox 2">
            <a:extLst>
              <a:ext uri="{FF2B5EF4-FFF2-40B4-BE49-F238E27FC236}">
                <a16:creationId xmlns:a16="http://schemas.microsoft.com/office/drawing/2014/main" id="{579B0651-990F-FD66-2271-C768E1649729}"/>
              </a:ext>
            </a:extLst>
          </p:cNvPr>
          <p:cNvSpPr txBox="1"/>
          <p:nvPr/>
        </p:nvSpPr>
        <p:spPr>
          <a:xfrm>
            <a:off x="4079064" y="3572019"/>
            <a:ext cx="2369128" cy="369332"/>
          </a:xfrm>
          <a:prstGeom prst="rect">
            <a:avLst/>
          </a:prstGeom>
          <a:noFill/>
        </p:spPr>
        <p:txBody>
          <a:bodyPr wrap="square" rtlCol="0">
            <a:spAutoFit/>
          </a:bodyPr>
          <a:lstStyle/>
          <a:p>
            <a:r>
              <a:rPr lang="en-US" dirty="0"/>
              <a:t>Evita and </a:t>
            </a:r>
            <a:r>
              <a:rPr lang="en-US" dirty="0" err="1"/>
              <a:t>Siba</a:t>
            </a:r>
            <a:endParaRPr lang="el-GR" dirty="0"/>
          </a:p>
        </p:txBody>
      </p:sp>
      <p:sp>
        <p:nvSpPr>
          <p:cNvPr id="8" name="TextBox 7">
            <a:extLst>
              <a:ext uri="{FF2B5EF4-FFF2-40B4-BE49-F238E27FC236}">
                <a16:creationId xmlns:a16="http://schemas.microsoft.com/office/drawing/2014/main" id="{7804121E-1789-4E5B-46D1-C36C6A3B2572}"/>
              </a:ext>
            </a:extLst>
          </p:cNvPr>
          <p:cNvSpPr txBox="1"/>
          <p:nvPr/>
        </p:nvSpPr>
        <p:spPr>
          <a:xfrm>
            <a:off x="8865809" y="3772643"/>
            <a:ext cx="2369128" cy="369332"/>
          </a:xfrm>
          <a:prstGeom prst="rect">
            <a:avLst/>
          </a:prstGeom>
          <a:noFill/>
        </p:spPr>
        <p:txBody>
          <a:bodyPr wrap="square" rtlCol="0">
            <a:spAutoFit/>
          </a:bodyPr>
          <a:lstStyle/>
          <a:p>
            <a:r>
              <a:rPr lang="en-US" dirty="0"/>
              <a:t>Kostas and Ramon</a:t>
            </a:r>
            <a:endParaRPr lang="el-GR" dirty="0"/>
          </a:p>
        </p:txBody>
      </p:sp>
    </p:spTree>
    <p:extLst>
      <p:ext uri="{BB962C8B-B14F-4D97-AF65-F5344CB8AC3E}">
        <p14:creationId xmlns:p14="http://schemas.microsoft.com/office/powerpoint/2010/main" val="37655657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Volunteerism in Greece</a:t>
            </a:r>
            <a:endParaRPr kumimoji="0" lang="el-G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 name="Εικόνα 1">
            <a:extLst>
              <a:ext uri="{FF2B5EF4-FFF2-40B4-BE49-F238E27FC236}">
                <a16:creationId xmlns:a16="http://schemas.microsoft.com/office/drawing/2014/main" id="{9608E340-6E63-0258-53C9-BF55463CA9ED}"/>
              </a:ext>
            </a:extLst>
          </p:cNvPr>
          <p:cNvPicPr>
            <a:picLocks noChangeAspect="1"/>
          </p:cNvPicPr>
          <p:nvPr/>
        </p:nvPicPr>
        <p:blipFill>
          <a:blip r:embed="rId4"/>
          <a:stretch>
            <a:fillRect/>
          </a:stretch>
        </p:blipFill>
        <p:spPr>
          <a:xfrm>
            <a:off x="154456" y="251374"/>
            <a:ext cx="3542083" cy="4267570"/>
          </a:xfrm>
          <a:prstGeom prst="rect">
            <a:avLst/>
          </a:prstGeom>
        </p:spPr>
      </p:pic>
      <p:pic>
        <p:nvPicPr>
          <p:cNvPr id="8" name="Εικόνα 7">
            <a:extLst>
              <a:ext uri="{FF2B5EF4-FFF2-40B4-BE49-F238E27FC236}">
                <a16:creationId xmlns:a16="http://schemas.microsoft.com/office/drawing/2014/main" id="{E7253095-B955-36CC-BA23-3D948F863853}"/>
              </a:ext>
            </a:extLst>
          </p:cNvPr>
          <p:cNvPicPr>
            <a:picLocks noChangeAspect="1"/>
          </p:cNvPicPr>
          <p:nvPr/>
        </p:nvPicPr>
        <p:blipFill>
          <a:blip r:embed="rId5"/>
          <a:stretch>
            <a:fillRect/>
          </a:stretch>
        </p:blipFill>
        <p:spPr>
          <a:xfrm rot="503121">
            <a:off x="4274329" y="451952"/>
            <a:ext cx="3049698" cy="4076917"/>
          </a:xfrm>
          <a:prstGeom prst="rect">
            <a:avLst/>
          </a:prstGeom>
        </p:spPr>
      </p:pic>
      <p:pic>
        <p:nvPicPr>
          <p:cNvPr id="12" name="Εικόνα 11">
            <a:extLst>
              <a:ext uri="{FF2B5EF4-FFF2-40B4-BE49-F238E27FC236}">
                <a16:creationId xmlns:a16="http://schemas.microsoft.com/office/drawing/2014/main" id="{401DC585-5956-D6FD-B5DC-8B1AEEC9D76D}"/>
              </a:ext>
            </a:extLst>
          </p:cNvPr>
          <p:cNvPicPr>
            <a:picLocks noChangeAspect="1"/>
          </p:cNvPicPr>
          <p:nvPr/>
        </p:nvPicPr>
        <p:blipFill>
          <a:blip r:embed="rId6"/>
          <a:stretch>
            <a:fillRect/>
          </a:stretch>
        </p:blipFill>
        <p:spPr>
          <a:xfrm>
            <a:off x="8198639" y="806141"/>
            <a:ext cx="3174590" cy="4232787"/>
          </a:xfrm>
          <a:prstGeom prst="rect">
            <a:avLst/>
          </a:prstGeom>
        </p:spPr>
      </p:pic>
      <p:sp>
        <p:nvSpPr>
          <p:cNvPr id="3" name="TextBox 2">
            <a:extLst>
              <a:ext uri="{FF2B5EF4-FFF2-40B4-BE49-F238E27FC236}">
                <a16:creationId xmlns:a16="http://schemas.microsoft.com/office/drawing/2014/main" id="{2330868A-E553-B603-154A-DA266ED58C8A}"/>
              </a:ext>
            </a:extLst>
          </p:cNvPr>
          <p:cNvSpPr txBox="1"/>
          <p:nvPr/>
        </p:nvSpPr>
        <p:spPr>
          <a:xfrm>
            <a:off x="4068673" y="3883746"/>
            <a:ext cx="2369128" cy="369332"/>
          </a:xfrm>
          <a:prstGeom prst="rect">
            <a:avLst/>
          </a:prstGeom>
          <a:noFill/>
        </p:spPr>
        <p:txBody>
          <a:bodyPr wrap="square" rtlCol="0">
            <a:spAutoFit/>
          </a:bodyPr>
          <a:lstStyle/>
          <a:p>
            <a:r>
              <a:rPr lang="en-US" dirty="0"/>
              <a:t>Thanasis and Junior</a:t>
            </a:r>
            <a:endParaRPr lang="el-GR" dirty="0"/>
          </a:p>
        </p:txBody>
      </p:sp>
      <p:sp>
        <p:nvSpPr>
          <p:cNvPr id="7" name="TextBox 6">
            <a:extLst>
              <a:ext uri="{FF2B5EF4-FFF2-40B4-BE49-F238E27FC236}">
                <a16:creationId xmlns:a16="http://schemas.microsoft.com/office/drawing/2014/main" id="{21FA6CB6-4652-C6EB-2329-8B9870265816}"/>
              </a:ext>
            </a:extLst>
          </p:cNvPr>
          <p:cNvSpPr txBox="1"/>
          <p:nvPr/>
        </p:nvSpPr>
        <p:spPr>
          <a:xfrm>
            <a:off x="8339337" y="1899082"/>
            <a:ext cx="2369128" cy="369332"/>
          </a:xfrm>
          <a:prstGeom prst="rect">
            <a:avLst/>
          </a:prstGeom>
          <a:noFill/>
        </p:spPr>
        <p:txBody>
          <a:bodyPr wrap="square" rtlCol="0">
            <a:spAutoFit/>
          </a:bodyPr>
          <a:lstStyle/>
          <a:p>
            <a:r>
              <a:rPr lang="en-US" dirty="0"/>
              <a:t>Vasilis and Bruno</a:t>
            </a:r>
            <a:endParaRPr lang="el-GR" dirty="0"/>
          </a:p>
        </p:txBody>
      </p:sp>
      <p:sp>
        <p:nvSpPr>
          <p:cNvPr id="10" name="TextBox 9">
            <a:extLst>
              <a:ext uri="{FF2B5EF4-FFF2-40B4-BE49-F238E27FC236}">
                <a16:creationId xmlns:a16="http://schemas.microsoft.com/office/drawing/2014/main" id="{2CEA0D57-59FE-455C-69D7-B14B8C6C46BB}"/>
              </a:ext>
            </a:extLst>
          </p:cNvPr>
          <p:cNvSpPr txBox="1"/>
          <p:nvPr/>
        </p:nvSpPr>
        <p:spPr>
          <a:xfrm>
            <a:off x="1030589" y="3699080"/>
            <a:ext cx="2369128" cy="369332"/>
          </a:xfrm>
          <a:prstGeom prst="rect">
            <a:avLst/>
          </a:prstGeom>
          <a:noFill/>
        </p:spPr>
        <p:txBody>
          <a:bodyPr wrap="square" rtlCol="0">
            <a:spAutoFit/>
          </a:bodyPr>
          <a:lstStyle/>
          <a:p>
            <a:r>
              <a:rPr lang="en-US" dirty="0"/>
              <a:t>Elvira and Savana</a:t>
            </a:r>
            <a:endParaRPr lang="el-GR" dirty="0"/>
          </a:p>
        </p:txBody>
      </p:sp>
    </p:spTree>
    <p:extLst>
      <p:ext uri="{BB962C8B-B14F-4D97-AF65-F5344CB8AC3E}">
        <p14:creationId xmlns:p14="http://schemas.microsoft.com/office/powerpoint/2010/main" val="15992014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Volunteerism in Greece</a:t>
            </a:r>
            <a:endParaRPr kumimoji="0" lang="el-G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3" name="Εικόνα 2">
            <a:extLst>
              <a:ext uri="{FF2B5EF4-FFF2-40B4-BE49-F238E27FC236}">
                <a16:creationId xmlns:a16="http://schemas.microsoft.com/office/drawing/2014/main" id="{80F15CA8-11FB-6331-8898-592E5D7A7759}"/>
              </a:ext>
            </a:extLst>
          </p:cNvPr>
          <p:cNvPicPr>
            <a:picLocks noChangeAspect="1"/>
          </p:cNvPicPr>
          <p:nvPr/>
        </p:nvPicPr>
        <p:blipFill>
          <a:blip r:embed="rId4"/>
          <a:stretch>
            <a:fillRect/>
          </a:stretch>
        </p:blipFill>
        <p:spPr>
          <a:xfrm rot="20876844">
            <a:off x="826647" y="406832"/>
            <a:ext cx="2340959" cy="5094564"/>
          </a:xfrm>
          <a:prstGeom prst="rect">
            <a:avLst/>
          </a:prstGeom>
        </p:spPr>
      </p:pic>
      <p:pic>
        <p:nvPicPr>
          <p:cNvPr id="10" name="Εικόνα 9">
            <a:extLst>
              <a:ext uri="{FF2B5EF4-FFF2-40B4-BE49-F238E27FC236}">
                <a16:creationId xmlns:a16="http://schemas.microsoft.com/office/drawing/2014/main" id="{D90F72F6-BFC3-39CA-D38C-6AB3B76B5F8E}"/>
              </a:ext>
            </a:extLst>
          </p:cNvPr>
          <p:cNvPicPr>
            <a:picLocks noChangeAspect="1"/>
          </p:cNvPicPr>
          <p:nvPr/>
        </p:nvPicPr>
        <p:blipFill>
          <a:blip r:embed="rId5"/>
          <a:stretch>
            <a:fillRect/>
          </a:stretch>
        </p:blipFill>
        <p:spPr>
          <a:xfrm rot="21034755">
            <a:off x="4399938" y="532769"/>
            <a:ext cx="3066011" cy="4068273"/>
          </a:xfrm>
          <a:prstGeom prst="rect">
            <a:avLst/>
          </a:prstGeom>
        </p:spPr>
      </p:pic>
      <p:sp>
        <p:nvSpPr>
          <p:cNvPr id="2" name="TextBox 1">
            <a:extLst>
              <a:ext uri="{FF2B5EF4-FFF2-40B4-BE49-F238E27FC236}">
                <a16:creationId xmlns:a16="http://schemas.microsoft.com/office/drawing/2014/main" id="{E93B6AE7-402C-281B-3E42-936A02A9FCA7}"/>
              </a:ext>
            </a:extLst>
          </p:cNvPr>
          <p:cNvSpPr txBox="1"/>
          <p:nvPr/>
        </p:nvSpPr>
        <p:spPr>
          <a:xfrm>
            <a:off x="1599921" y="4669596"/>
            <a:ext cx="2369128" cy="369332"/>
          </a:xfrm>
          <a:prstGeom prst="rect">
            <a:avLst/>
          </a:prstGeom>
          <a:noFill/>
        </p:spPr>
        <p:txBody>
          <a:bodyPr wrap="square" rtlCol="0">
            <a:spAutoFit/>
          </a:bodyPr>
          <a:lstStyle/>
          <a:p>
            <a:r>
              <a:rPr lang="en-US" dirty="0"/>
              <a:t>Thanos and Speedy</a:t>
            </a:r>
            <a:endParaRPr lang="el-GR" dirty="0"/>
          </a:p>
        </p:txBody>
      </p:sp>
      <p:sp>
        <p:nvSpPr>
          <p:cNvPr id="7" name="TextBox 6">
            <a:extLst>
              <a:ext uri="{FF2B5EF4-FFF2-40B4-BE49-F238E27FC236}">
                <a16:creationId xmlns:a16="http://schemas.microsoft.com/office/drawing/2014/main" id="{D7E1A27B-6F2E-7ECE-DA8B-9139905CA8C6}"/>
              </a:ext>
            </a:extLst>
          </p:cNvPr>
          <p:cNvSpPr txBox="1"/>
          <p:nvPr/>
        </p:nvSpPr>
        <p:spPr>
          <a:xfrm>
            <a:off x="4722183" y="3842182"/>
            <a:ext cx="2717708" cy="369332"/>
          </a:xfrm>
          <a:prstGeom prst="rect">
            <a:avLst/>
          </a:prstGeom>
          <a:noFill/>
        </p:spPr>
        <p:txBody>
          <a:bodyPr wrap="square" rtlCol="0">
            <a:spAutoFit/>
          </a:bodyPr>
          <a:lstStyle/>
          <a:p>
            <a:r>
              <a:rPr lang="en-US" dirty="0"/>
              <a:t>Yiannis-Dimitra and Asha</a:t>
            </a:r>
            <a:endParaRPr lang="el-GR" dirty="0"/>
          </a:p>
        </p:txBody>
      </p:sp>
      <p:pic>
        <p:nvPicPr>
          <p:cNvPr id="12" name="Εικόνα 11">
            <a:extLst>
              <a:ext uri="{FF2B5EF4-FFF2-40B4-BE49-F238E27FC236}">
                <a16:creationId xmlns:a16="http://schemas.microsoft.com/office/drawing/2014/main" id="{96B31EF4-6BEB-670B-A4FF-2F1C34E61EFF}"/>
              </a:ext>
            </a:extLst>
          </p:cNvPr>
          <p:cNvPicPr>
            <a:picLocks noChangeAspect="1"/>
          </p:cNvPicPr>
          <p:nvPr/>
        </p:nvPicPr>
        <p:blipFill>
          <a:blip r:embed="rId6"/>
          <a:stretch>
            <a:fillRect/>
          </a:stretch>
        </p:blipFill>
        <p:spPr>
          <a:xfrm rot="1136125">
            <a:off x="8004245" y="383719"/>
            <a:ext cx="3755461" cy="4566300"/>
          </a:xfrm>
          <a:prstGeom prst="rect">
            <a:avLst/>
          </a:prstGeom>
        </p:spPr>
      </p:pic>
      <p:sp>
        <p:nvSpPr>
          <p:cNvPr id="11" name="TextBox 10">
            <a:extLst>
              <a:ext uri="{FF2B5EF4-FFF2-40B4-BE49-F238E27FC236}">
                <a16:creationId xmlns:a16="http://schemas.microsoft.com/office/drawing/2014/main" id="{1DEBE9D6-51BA-2F97-FB0A-91F4536FE01A}"/>
              </a:ext>
            </a:extLst>
          </p:cNvPr>
          <p:cNvSpPr txBox="1"/>
          <p:nvPr/>
        </p:nvSpPr>
        <p:spPr>
          <a:xfrm>
            <a:off x="8580973" y="3827538"/>
            <a:ext cx="2369128" cy="369332"/>
          </a:xfrm>
          <a:prstGeom prst="rect">
            <a:avLst/>
          </a:prstGeom>
          <a:noFill/>
        </p:spPr>
        <p:txBody>
          <a:bodyPr wrap="square" rtlCol="0">
            <a:spAutoFit/>
          </a:bodyPr>
          <a:lstStyle/>
          <a:p>
            <a:r>
              <a:rPr lang="en-US" dirty="0" err="1"/>
              <a:t>Thrasos</a:t>
            </a:r>
            <a:r>
              <a:rPr lang="en-US" dirty="0"/>
              <a:t> and Map</a:t>
            </a:r>
            <a:endParaRPr lang="el-GR" dirty="0"/>
          </a:p>
        </p:txBody>
      </p:sp>
    </p:spTree>
    <p:extLst>
      <p:ext uri="{BB962C8B-B14F-4D97-AF65-F5344CB8AC3E}">
        <p14:creationId xmlns:p14="http://schemas.microsoft.com/office/powerpoint/2010/main" val="36994222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Volunteerism in Greece</a:t>
            </a:r>
            <a:endParaRPr kumimoji="0" lang="el-G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3" name="Εικόνα 12">
            <a:extLst>
              <a:ext uri="{FF2B5EF4-FFF2-40B4-BE49-F238E27FC236}">
                <a16:creationId xmlns:a16="http://schemas.microsoft.com/office/drawing/2014/main" id="{BB41344E-1666-6AE9-224D-D52D517550DC}"/>
              </a:ext>
            </a:extLst>
          </p:cNvPr>
          <p:cNvPicPr>
            <a:picLocks noChangeAspect="1"/>
          </p:cNvPicPr>
          <p:nvPr/>
        </p:nvPicPr>
        <p:blipFill>
          <a:blip r:embed="rId4"/>
          <a:stretch>
            <a:fillRect/>
          </a:stretch>
        </p:blipFill>
        <p:spPr>
          <a:xfrm rot="20937606">
            <a:off x="617755" y="716973"/>
            <a:ext cx="2810101" cy="3751118"/>
          </a:xfrm>
          <a:prstGeom prst="rect">
            <a:avLst/>
          </a:prstGeom>
        </p:spPr>
      </p:pic>
      <p:sp>
        <p:nvSpPr>
          <p:cNvPr id="8" name="TextBox 7">
            <a:extLst>
              <a:ext uri="{FF2B5EF4-FFF2-40B4-BE49-F238E27FC236}">
                <a16:creationId xmlns:a16="http://schemas.microsoft.com/office/drawing/2014/main" id="{C4E0957B-F847-297A-890C-5F26BB0A70BC}"/>
              </a:ext>
            </a:extLst>
          </p:cNvPr>
          <p:cNvSpPr txBox="1"/>
          <p:nvPr/>
        </p:nvSpPr>
        <p:spPr>
          <a:xfrm>
            <a:off x="1116415" y="3824941"/>
            <a:ext cx="23691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Katerina and Laertes</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Εικόνα 13">
            <a:extLst>
              <a:ext uri="{FF2B5EF4-FFF2-40B4-BE49-F238E27FC236}">
                <a16:creationId xmlns:a16="http://schemas.microsoft.com/office/drawing/2014/main" id="{E398002F-3BD4-0A59-EA80-A808B022240B}"/>
              </a:ext>
            </a:extLst>
          </p:cNvPr>
          <p:cNvPicPr>
            <a:picLocks noChangeAspect="1"/>
          </p:cNvPicPr>
          <p:nvPr/>
        </p:nvPicPr>
        <p:blipFill>
          <a:blip r:embed="rId5"/>
          <a:stretch>
            <a:fillRect/>
          </a:stretch>
        </p:blipFill>
        <p:spPr>
          <a:xfrm>
            <a:off x="6630609" y="661968"/>
            <a:ext cx="2929027" cy="2929027"/>
          </a:xfrm>
          <a:prstGeom prst="rect">
            <a:avLst/>
          </a:prstGeom>
        </p:spPr>
      </p:pic>
      <p:sp>
        <p:nvSpPr>
          <p:cNvPr id="15" name="TextBox 14">
            <a:extLst>
              <a:ext uri="{FF2B5EF4-FFF2-40B4-BE49-F238E27FC236}">
                <a16:creationId xmlns:a16="http://schemas.microsoft.com/office/drawing/2014/main" id="{7DDA9966-C901-AB02-1F79-74E1E8FA59EC}"/>
              </a:ext>
            </a:extLst>
          </p:cNvPr>
          <p:cNvSpPr txBox="1"/>
          <p:nvPr/>
        </p:nvSpPr>
        <p:spPr>
          <a:xfrm>
            <a:off x="8095122" y="4297133"/>
            <a:ext cx="2109647" cy="523220"/>
          </a:xfrm>
          <a:prstGeom prst="rect">
            <a:avLst/>
          </a:prstGeom>
          <a:noFill/>
        </p:spPr>
        <p:txBody>
          <a:bodyPr wrap="square">
            <a:spAutoFit/>
          </a:bodyPr>
          <a:lstStyle/>
          <a:p>
            <a:r>
              <a:rPr lang="en-US" sz="2800" dirty="0">
                <a:solidFill>
                  <a:schemeClr val="bg1"/>
                </a:solidFill>
              </a:rPr>
              <a:t>Thank you!</a:t>
            </a:r>
            <a:endParaRPr lang="el-GR" sz="2800" dirty="0">
              <a:solidFill>
                <a:schemeClr val="bg1"/>
              </a:solidFill>
            </a:endParaRPr>
          </a:p>
        </p:txBody>
      </p:sp>
    </p:spTree>
    <p:extLst>
      <p:ext uri="{BB962C8B-B14F-4D97-AF65-F5344CB8AC3E}">
        <p14:creationId xmlns:p14="http://schemas.microsoft.com/office/powerpoint/2010/main" val="15189307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2531094" y="5749047"/>
            <a:ext cx="7149829"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rPr>
              <a:t>Organizations and Training</a:t>
            </a:r>
            <a:endParaRPr lang="el-GR" sz="3000" dirty="0">
              <a:solidFill>
                <a:schemeClr val="bg1"/>
              </a:solidFill>
            </a:endParaRPr>
          </a:p>
        </p:txBody>
      </p:sp>
      <p:sp>
        <p:nvSpPr>
          <p:cNvPr id="7" name="Ορθογώνιο 5"/>
          <p:cNvSpPr>
            <a:spLocks noChangeArrowheads="1"/>
          </p:cNvSpPr>
          <p:nvPr/>
        </p:nvSpPr>
        <p:spPr bwMode="auto">
          <a:xfrm>
            <a:off x="511161" y="533698"/>
            <a:ext cx="11592605"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spcAft>
                <a:spcPct val="15000"/>
              </a:spcAft>
              <a:buFont typeface="Wingdings" pitchFamily="2" charset="2"/>
              <a:buChar char="Ø"/>
            </a:pPr>
            <a:r>
              <a:rPr lang="en-US" sz="2800" dirty="0">
                <a:solidFill>
                  <a:schemeClr val="bg1"/>
                </a:solidFill>
                <a:cs typeface="Calibri" pitchFamily="34" charset="0"/>
              </a:rPr>
              <a:t>Hellenic Rescue Team (HRT)</a:t>
            </a:r>
          </a:p>
          <a:p>
            <a:pPr lvl="1">
              <a:spcAft>
                <a:spcPct val="15000"/>
              </a:spcAft>
              <a:buFont typeface="Wingdings" pitchFamily="2" charset="2"/>
              <a:buChar char="Ø"/>
            </a:pPr>
            <a:r>
              <a:rPr lang="el-GR" sz="2800" dirty="0">
                <a:solidFill>
                  <a:schemeClr val="bg1"/>
                </a:solidFill>
                <a:cs typeface="Calibri" pitchFamily="34" charset="0"/>
              </a:rPr>
              <a:t> </a:t>
            </a:r>
            <a:r>
              <a:rPr lang="en-US" sz="2800" dirty="0">
                <a:solidFill>
                  <a:schemeClr val="bg1"/>
                </a:solidFill>
                <a:cs typeface="Calibri" pitchFamily="34" charset="0"/>
              </a:rPr>
              <a:t>Fire Service Rescue Dogs</a:t>
            </a:r>
          </a:p>
          <a:p>
            <a:pPr lvl="1">
              <a:spcAft>
                <a:spcPct val="15000"/>
              </a:spcAft>
              <a:buFont typeface="Wingdings" pitchFamily="2" charset="2"/>
              <a:buChar char="Ø"/>
            </a:pPr>
            <a:r>
              <a:rPr lang="en-US" sz="2800" dirty="0">
                <a:solidFill>
                  <a:schemeClr val="bg1"/>
                </a:solidFill>
                <a:cs typeface="Calibri" pitchFamily="34" charset="0"/>
              </a:rPr>
              <a:t>Other Voluntary and Professional Organizations </a:t>
            </a:r>
            <a:endParaRPr lang="en-GB" sz="2800" dirty="0">
              <a:solidFill>
                <a:schemeClr val="bg1"/>
              </a:solidFill>
              <a:cs typeface="Calibri" pitchFamily="34" charset="0"/>
            </a:endParaRPr>
          </a:p>
        </p:txBody>
      </p:sp>
      <p:pic>
        <p:nvPicPr>
          <p:cNvPr id="2" name="Εικόνα 1">
            <a:extLst>
              <a:ext uri="{FF2B5EF4-FFF2-40B4-BE49-F238E27FC236}">
                <a16:creationId xmlns:a16="http://schemas.microsoft.com/office/drawing/2014/main" id="{B66871CF-2E1E-B5E7-798F-F4AA09194744}"/>
              </a:ext>
            </a:extLst>
          </p:cNvPr>
          <p:cNvPicPr>
            <a:picLocks noChangeAspect="1"/>
          </p:cNvPicPr>
          <p:nvPr/>
        </p:nvPicPr>
        <p:blipFill>
          <a:blip r:embed="rId4"/>
          <a:stretch>
            <a:fillRect/>
          </a:stretch>
        </p:blipFill>
        <p:spPr>
          <a:xfrm>
            <a:off x="287498" y="2263128"/>
            <a:ext cx="4145830" cy="2331743"/>
          </a:xfrm>
          <a:prstGeom prst="rect">
            <a:avLst/>
          </a:prstGeom>
        </p:spPr>
      </p:pic>
      <p:pic>
        <p:nvPicPr>
          <p:cNvPr id="3" name="Εικόνα 2">
            <a:extLst>
              <a:ext uri="{FF2B5EF4-FFF2-40B4-BE49-F238E27FC236}">
                <a16:creationId xmlns:a16="http://schemas.microsoft.com/office/drawing/2014/main" id="{FDE3BE04-1D95-8E2C-0696-084C742DE2DF}"/>
              </a:ext>
            </a:extLst>
          </p:cNvPr>
          <p:cNvPicPr>
            <a:picLocks noChangeAspect="1"/>
          </p:cNvPicPr>
          <p:nvPr/>
        </p:nvPicPr>
        <p:blipFill>
          <a:blip r:embed="rId5"/>
          <a:stretch>
            <a:fillRect/>
          </a:stretch>
        </p:blipFill>
        <p:spPr>
          <a:xfrm>
            <a:off x="4887623" y="2367732"/>
            <a:ext cx="4398600" cy="2227139"/>
          </a:xfrm>
          <a:prstGeom prst="rect">
            <a:avLst/>
          </a:prstGeom>
        </p:spPr>
      </p:pic>
      <p:pic>
        <p:nvPicPr>
          <p:cNvPr id="8" name="Εικόνα 7">
            <a:extLst>
              <a:ext uri="{FF2B5EF4-FFF2-40B4-BE49-F238E27FC236}">
                <a16:creationId xmlns:a16="http://schemas.microsoft.com/office/drawing/2014/main" id="{E879BED8-AA4E-1610-B442-1C32EEE68788}"/>
              </a:ext>
            </a:extLst>
          </p:cNvPr>
          <p:cNvPicPr>
            <a:picLocks noChangeAspect="1"/>
          </p:cNvPicPr>
          <p:nvPr/>
        </p:nvPicPr>
        <p:blipFill>
          <a:blip r:embed="rId6"/>
          <a:stretch>
            <a:fillRect/>
          </a:stretch>
        </p:blipFill>
        <p:spPr>
          <a:xfrm>
            <a:off x="9462933" y="858622"/>
            <a:ext cx="2335776" cy="3114368"/>
          </a:xfrm>
          <a:prstGeom prst="rect">
            <a:avLst/>
          </a:prstGeom>
        </p:spPr>
      </p:pic>
    </p:spTree>
    <p:extLst>
      <p:ext uri="{BB962C8B-B14F-4D97-AF65-F5344CB8AC3E}">
        <p14:creationId xmlns:p14="http://schemas.microsoft.com/office/powerpoint/2010/main" val="30961996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2531094" y="5749047"/>
            <a:ext cx="7149829"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rPr>
              <a:t>Types of SAR Dogs</a:t>
            </a:r>
            <a:endParaRPr lang="el-GR" sz="3000" dirty="0">
              <a:solidFill>
                <a:schemeClr val="bg1"/>
              </a:solidFill>
            </a:endParaRPr>
          </a:p>
        </p:txBody>
      </p:sp>
      <p:sp>
        <p:nvSpPr>
          <p:cNvPr id="7" name="Ορθογώνιο 5"/>
          <p:cNvSpPr>
            <a:spLocks noChangeArrowheads="1"/>
          </p:cNvSpPr>
          <p:nvPr/>
        </p:nvSpPr>
        <p:spPr bwMode="auto">
          <a:xfrm>
            <a:off x="511161" y="533698"/>
            <a:ext cx="11592605"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spcAft>
                <a:spcPct val="15000"/>
              </a:spcAft>
              <a:buFont typeface="Wingdings" pitchFamily="2" charset="2"/>
              <a:buChar char="Ø"/>
            </a:pPr>
            <a:r>
              <a:rPr lang="el-GR" sz="2800" dirty="0">
                <a:solidFill>
                  <a:schemeClr val="bg1"/>
                </a:solidFill>
                <a:cs typeface="Calibri" pitchFamily="34" charset="0"/>
              </a:rPr>
              <a:t> </a:t>
            </a:r>
            <a:r>
              <a:rPr lang="en-US" sz="2800" dirty="0">
                <a:solidFill>
                  <a:schemeClr val="bg1"/>
                </a:solidFill>
                <a:cs typeface="Calibri" pitchFamily="34" charset="0"/>
              </a:rPr>
              <a:t>Air-scenting Dogs/ Open Area</a:t>
            </a:r>
          </a:p>
          <a:p>
            <a:pPr lvl="1">
              <a:spcAft>
                <a:spcPct val="15000"/>
              </a:spcAft>
              <a:buFont typeface="Wingdings" pitchFamily="2" charset="2"/>
              <a:buChar char="Ø"/>
            </a:pPr>
            <a:r>
              <a:rPr lang="el-GR" sz="2800" dirty="0">
                <a:solidFill>
                  <a:schemeClr val="bg1"/>
                </a:solidFill>
                <a:cs typeface="Calibri" pitchFamily="34" charset="0"/>
              </a:rPr>
              <a:t> </a:t>
            </a:r>
            <a:r>
              <a:rPr lang="en-US" sz="2800" dirty="0">
                <a:solidFill>
                  <a:schemeClr val="bg1"/>
                </a:solidFill>
                <a:cs typeface="Calibri" pitchFamily="34" charset="0"/>
              </a:rPr>
              <a:t>Air-scenting Dogs/ Disasters</a:t>
            </a:r>
            <a:endParaRPr lang="en-GB" sz="2800" dirty="0">
              <a:solidFill>
                <a:schemeClr val="bg1"/>
              </a:solidFill>
              <a:cs typeface="Calibri" pitchFamily="34" charset="0"/>
            </a:endParaRPr>
          </a:p>
          <a:p>
            <a:pPr lvl="1">
              <a:spcAft>
                <a:spcPct val="15000"/>
              </a:spcAft>
              <a:buFont typeface="Wingdings" pitchFamily="2" charset="2"/>
              <a:buChar char="Ø"/>
            </a:pPr>
            <a:r>
              <a:rPr lang="el-GR" sz="2800" dirty="0">
                <a:solidFill>
                  <a:schemeClr val="bg1"/>
                </a:solidFill>
                <a:cs typeface="Calibri" pitchFamily="34" charset="0"/>
              </a:rPr>
              <a:t> </a:t>
            </a:r>
            <a:r>
              <a:rPr lang="en-US" sz="2800" dirty="0">
                <a:solidFill>
                  <a:schemeClr val="bg1"/>
                </a:solidFill>
                <a:cs typeface="Calibri" pitchFamily="34" charset="0"/>
              </a:rPr>
              <a:t>Human remains detection (HRD) dogs</a:t>
            </a:r>
            <a:endParaRPr lang="en-GB" sz="2800" dirty="0">
              <a:solidFill>
                <a:schemeClr val="bg1"/>
              </a:solidFill>
              <a:cs typeface="Calibri" pitchFamily="34" charset="0"/>
            </a:endParaRPr>
          </a:p>
        </p:txBody>
      </p:sp>
      <p:pic>
        <p:nvPicPr>
          <p:cNvPr id="8" name="Εικόνα 7">
            <a:extLst>
              <a:ext uri="{FF2B5EF4-FFF2-40B4-BE49-F238E27FC236}">
                <a16:creationId xmlns:a16="http://schemas.microsoft.com/office/drawing/2014/main" id="{6CCC5CDD-1FB5-F0D2-4503-64CD89DA54AD}"/>
              </a:ext>
            </a:extLst>
          </p:cNvPr>
          <p:cNvPicPr>
            <a:picLocks noChangeAspect="1"/>
          </p:cNvPicPr>
          <p:nvPr/>
        </p:nvPicPr>
        <p:blipFill>
          <a:blip r:embed="rId4"/>
          <a:stretch>
            <a:fillRect/>
          </a:stretch>
        </p:blipFill>
        <p:spPr>
          <a:xfrm>
            <a:off x="981600" y="2213622"/>
            <a:ext cx="3777213" cy="2825828"/>
          </a:xfrm>
          <a:prstGeom prst="rect">
            <a:avLst/>
          </a:prstGeom>
        </p:spPr>
      </p:pic>
      <p:pic>
        <p:nvPicPr>
          <p:cNvPr id="11" name="Εικόνα 10">
            <a:extLst>
              <a:ext uri="{FF2B5EF4-FFF2-40B4-BE49-F238E27FC236}">
                <a16:creationId xmlns:a16="http://schemas.microsoft.com/office/drawing/2014/main" id="{5E51070F-C938-9C95-2623-F0F1561E4465}"/>
              </a:ext>
            </a:extLst>
          </p:cNvPr>
          <p:cNvPicPr>
            <a:picLocks noChangeAspect="1"/>
          </p:cNvPicPr>
          <p:nvPr/>
        </p:nvPicPr>
        <p:blipFill>
          <a:blip r:embed="rId5"/>
          <a:stretch>
            <a:fillRect/>
          </a:stretch>
        </p:blipFill>
        <p:spPr>
          <a:xfrm>
            <a:off x="4997775" y="2806935"/>
            <a:ext cx="2619375" cy="1743075"/>
          </a:xfrm>
          <a:prstGeom prst="rect">
            <a:avLst/>
          </a:prstGeom>
        </p:spPr>
      </p:pic>
      <p:pic>
        <p:nvPicPr>
          <p:cNvPr id="13" name="Εικόνα 12">
            <a:extLst>
              <a:ext uri="{FF2B5EF4-FFF2-40B4-BE49-F238E27FC236}">
                <a16:creationId xmlns:a16="http://schemas.microsoft.com/office/drawing/2014/main" id="{69D88310-01B7-84E5-11EB-2A0D81AC3C12}"/>
              </a:ext>
            </a:extLst>
          </p:cNvPr>
          <p:cNvPicPr>
            <a:picLocks noChangeAspect="1"/>
          </p:cNvPicPr>
          <p:nvPr/>
        </p:nvPicPr>
        <p:blipFill>
          <a:blip r:embed="rId6"/>
          <a:stretch>
            <a:fillRect/>
          </a:stretch>
        </p:blipFill>
        <p:spPr>
          <a:xfrm>
            <a:off x="8173822" y="644770"/>
            <a:ext cx="3014202" cy="4018936"/>
          </a:xfrm>
          <a:prstGeom prst="rect">
            <a:avLst/>
          </a:prstGeom>
        </p:spPr>
      </p:pic>
    </p:spTree>
    <p:extLst>
      <p:ext uri="{BB962C8B-B14F-4D97-AF65-F5344CB8AC3E}">
        <p14:creationId xmlns:p14="http://schemas.microsoft.com/office/powerpoint/2010/main" val="14056344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Calibri" panose="020F0502020204030204" pitchFamily="34" charset="0"/>
              </a:rPr>
              <a:t>Role in Natural Disasters</a:t>
            </a:r>
            <a:endParaRPr lang="el-GR" sz="3600" dirty="0">
              <a:solidFill>
                <a:prstClr val="white"/>
              </a:solidFill>
              <a:latin typeface="Calibri" panose="020F0502020204030204" pitchFamily="34" charset="0"/>
            </a:endParaRPr>
          </a:p>
        </p:txBody>
      </p:sp>
      <p:sp>
        <p:nvSpPr>
          <p:cNvPr id="3" name="Ορθογώνιο 5">
            <a:extLst>
              <a:ext uri="{FF2B5EF4-FFF2-40B4-BE49-F238E27FC236}">
                <a16:creationId xmlns:a16="http://schemas.microsoft.com/office/drawing/2014/main" id="{059F22B1-9D01-326E-CD27-1FCD5D2284B4}"/>
              </a:ext>
            </a:extLst>
          </p:cNvPr>
          <p:cNvSpPr>
            <a:spLocks noChangeArrowheads="1"/>
          </p:cNvSpPr>
          <p:nvPr/>
        </p:nvSpPr>
        <p:spPr bwMode="auto">
          <a:xfrm>
            <a:off x="-89719" y="369651"/>
            <a:ext cx="2772697" cy="194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spcAft>
                <a:spcPct val="15000"/>
              </a:spcAft>
              <a:buFont typeface="Wingdings" pitchFamily="2" charset="2"/>
              <a:buChar char="Ø"/>
            </a:pPr>
            <a:r>
              <a:rPr lang="en-US" sz="2800" dirty="0">
                <a:solidFill>
                  <a:schemeClr val="bg1"/>
                </a:solidFill>
                <a:cs typeface="Calibri" pitchFamily="34" charset="0"/>
              </a:rPr>
              <a:t>Earthquakes</a:t>
            </a:r>
          </a:p>
          <a:p>
            <a:pPr lvl="1">
              <a:spcAft>
                <a:spcPct val="15000"/>
              </a:spcAft>
              <a:buFont typeface="Wingdings" pitchFamily="2" charset="2"/>
              <a:buChar char="Ø"/>
            </a:pPr>
            <a:r>
              <a:rPr lang="en-US" sz="2800" dirty="0">
                <a:solidFill>
                  <a:schemeClr val="bg1"/>
                </a:solidFill>
                <a:cs typeface="Calibri" pitchFamily="34" charset="0"/>
              </a:rPr>
              <a:t>Floods</a:t>
            </a:r>
          </a:p>
          <a:p>
            <a:pPr lvl="1">
              <a:spcAft>
                <a:spcPct val="15000"/>
              </a:spcAft>
              <a:buFont typeface="Wingdings" pitchFamily="2" charset="2"/>
              <a:buChar char="Ø"/>
            </a:pPr>
            <a:r>
              <a:rPr lang="en-US" sz="2800" dirty="0">
                <a:solidFill>
                  <a:schemeClr val="bg1"/>
                </a:solidFill>
                <a:cs typeface="Calibri" pitchFamily="34" charset="0"/>
              </a:rPr>
              <a:t>Man-made disasters</a:t>
            </a:r>
            <a:endParaRPr lang="en-GB" sz="2800" dirty="0">
              <a:solidFill>
                <a:schemeClr val="bg1"/>
              </a:solidFill>
              <a:cs typeface="Calibri" pitchFamily="34" charset="0"/>
            </a:endParaRPr>
          </a:p>
        </p:txBody>
      </p:sp>
      <p:pic>
        <p:nvPicPr>
          <p:cNvPr id="2" name="Εικόνα 1">
            <a:extLst>
              <a:ext uri="{FF2B5EF4-FFF2-40B4-BE49-F238E27FC236}">
                <a16:creationId xmlns:a16="http://schemas.microsoft.com/office/drawing/2014/main" id="{5F321811-A963-3A84-73C8-10EC4A7004F0}"/>
              </a:ext>
            </a:extLst>
          </p:cNvPr>
          <p:cNvPicPr>
            <a:picLocks noChangeAspect="1"/>
          </p:cNvPicPr>
          <p:nvPr/>
        </p:nvPicPr>
        <p:blipFill>
          <a:blip r:embed="rId4"/>
          <a:stretch>
            <a:fillRect/>
          </a:stretch>
        </p:blipFill>
        <p:spPr>
          <a:xfrm>
            <a:off x="7732661" y="369651"/>
            <a:ext cx="3959942" cy="3959942"/>
          </a:xfrm>
          <a:prstGeom prst="rect">
            <a:avLst/>
          </a:prstGeom>
        </p:spPr>
      </p:pic>
      <p:pic>
        <p:nvPicPr>
          <p:cNvPr id="7" name="Εικόνα 6">
            <a:extLst>
              <a:ext uri="{FF2B5EF4-FFF2-40B4-BE49-F238E27FC236}">
                <a16:creationId xmlns:a16="http://schemas.microsoft.com/office/drawing/2014/main" id="{5C36DEEA-2931-1337-7182-FE6F94748BFC}"/>
              </a:ext>
            </a:extLst>
          </p:cNvPr>
          <p:cNvPicPr>
            <a:picLocks noChangeAspect="1"/>
          </p:cNvPicPr>
          <p:nvPr/>
        </p:nvPicPr>
        <p:blipFill>
          <a:blip r:embed="rId5"/>
          <a:stretch>
            <a:fillRect/>
          </a:stretch>
        </p:blipFill>
        <p:spPr>
          <a:xfrm>
            <a:off x="2772697" y="1489454"/>
            <a:ext cx="4870245" cy="3652684"/>
          </a:xfrm>
          <a:prstGeom prst="rect">
            <a:avLst/>
          </a:prstGeom>
        </p:spPr>
      </p:pic>
    </p:spTree>
    <p:extLst>
      <p:ext uri="{BB962C8B-B14F-4D97-AF65-F5344CB8AC3E}">
        <p14:creationId xmlns:p14="http://schemas.microsoft.com/office/powerpoint/2010/main" val="29791576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2062264" y="5749047"/>
            <a:ext cx="8351434"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Role in locating missing people</a:t>
            </a:r>
            <a:endParaRPr lang="el-GR" sz="3200" dirty="0">
              <a:solidFill>
                <a:schemeClr val="bg1"/>
              </a:solidFill>
            </a:endParaRPr>
          </a:p>
        </p:txBody>
      </p:sp>
      <p:sp>
        <p:nvSpPr>
          <p:cNvPr id="3" name="Ορθογώνιο 5">
            <a:extLst>
              <a:ext uri="{FF2B5EF4-FFF2-40B4-BE49-F238E27FC236}">
                <a16:creationId xmlns:a16="http://schemas.microsoft.com/office/drawing/2014/main" id="{60D55003-8556-4038-497E-3B273CA1F502}"/>
              </a:ext>
            </a:extLst>
          </p:cNvPr>
          <p:cNvSpPr>
            <a:spLocks noChangeArrowheads="1"/>
          </p:cNvSpPr>
          <p:nvPr/>
        </p:nvSpPr>
        <p:spPr bwMode="auto">
          <a:xfrm>
            <a:off x="299697" y="573127"/>
            <a:ext cx="11592605" cy="10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spcAft>
                <a:spcPct val="15000"/>
              </a:spcAft>
              <a:buFont typeface="Wingdings" pitchFamily="2" charset="2"/>
              <a:buChar char="Ø"/>
            </a:pPr>
            <a:r>
              <a:rPr lang="el-GR" sz="2800" dirty="0">
                <a:solidFill>
                  <a:schemeClr val="bg1"/>
                </a:solidFill>
                <a:cs typeface="Calibri" pitchFamily="34" charset="0"/>
              </a:rPr>
              <a:t> </a:t>
            </a:r>
            <a:r>
              <a:rPr lang="en-US" sz="2800" dirty="0">
                <a:solidFill>
                  <a:schemeClr val="bg1"/>
                </a:solidFill>
                <a:cs typeface="Calibri" pitchFamily="34" charset="0"/>
              </a:rPr>
              <a:t>Air-Scenting</a:t>
            </a:r>
          </a:p>
          <a:p>
            <a:pPr lvl="1">
              <a:spcAft>
                <a:spcPct val="15000"/>
              </a:spcAft>
              <a:buFont typeface="Wingdings" pitchFamily="2" charset="2"/>
              <a:buChar char="Ø"/>
            </a:pPr>
            <a:r>
              <a:rPr lang="en-US" sz="2800" dirty="0">
                <a:solidFill>
                  <a:schemeClr val="bg1"/>
                </a:solidFill>
                <a:cs typeface="Calibri" pitchFamily="34" charset="0"/>
              </a:rPr>
              <a:t>Efficient in Time-Sensitive Searches</a:t>
            </a:r>
          </a:p>
        </p:txBody>
      </p:sp>
      <p:pic>
        <p:nvPicPr>
          <p:cNvPr id="2" name="Εικόνα 1">
            <a:extLst>
              <a:ext uri="{FF2B5EF4-FFF2-40B4-BE49-F238E27FC236}">
                <a16:creationId xmlns:a16="http://schemas.microsoft.com/office/drawing/2014/main" id="{C9D6C58B-B367-526F-2893-209AA4E155B1}"/>
              </a:ext>
            </a:extLst>
          </p:cNvPr>
          <p:cNvPicPr>
            <a:picLocks noChangeAspect="1"/>
          </p:cNvPicPr>
          <p:nvPr/>
        </p:nvPicPr>
        <p:blipFill>
          <a:blip r:embed="rId4"/>
          <a:stretch>
            <a:fillRect/>
          </a:stretch>
        </p:blipFill>
        <p:spPr>
          <a:xfrm>
            <a:off x="808608" y="1987171"/>
            <a:ext cx="3840813" cy="2883658"/>
          </a:xfrm>
          <a:prstGeom prst="rect">
            <a:avLst/>
          </a:prstGeom>
        </p:spPr>
      </p:pic>
      <p:pic>
        <p:nvPicPr>
          <p:cNvPr id="7" name="Εικόνα 6">
            <a:extLst>
              <a:ext uri="{FF2B5EF4-FFF2-40B4-BE49-F238E27FC236}">
                <a16:creationId xmlns:a16="http://schemas.microsoft.com/office/drawing/2014/main" id="{DC782307-881D-9529-D295-18A8A2CCB367}"/>
              </a:ext>
            </a:extLst>
          </p:cNvPr>
          <p:cNvPicPr>
            <a:picLocks noChangeAspect="1"/>
          </p:cNvPicPr>
          <p:nvPr/>
        </p:nvPicPr>
        <p:blipFill>
          <a:blip r:embed="rId5"/>
          <a:stretch>
            <a:fillRect/>
          </a:stretch>
        </p:blipFill>
        <p:spPr>
          <a:xfrm>
            <a:off x="6841419" y="1082497"/>
            <a:ext cx="3700593" cy="3700593"/>
          </a:xfrm>
          <a:prstGeom prst="rect">
            <a:avLst/>
          </a:prstGeom>
        </p:spPr>
      </p:pic>
    </p:spTree>
    <p:extLst>
      <p:ext uri="{BB962C8B-B14F-4D97-AF65-F5344CB8AC3E}">
        <p14:creationId xmlns:p14="http://schemas.microsoft.com/office/powerpoint/2010/main" val="1676968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2062264" y="5749047"/>
            <a:ext cx="8351434"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Common Situations and Challenges/Training</a:t>
            </a:r>
            <a:endPar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Ορθογώνιο 5">
            <a:extLst>
              <a:ext uri="{FF2B5EF4-FFF2-40B4-BE49-F238E27FC236}">
                <a16:creationId xmlns:a16="http://schemas.microsoft.com/office/drawing/2014/main" id="{60D55003-8556-4038-497E-3B273CA1F502}"/>
              </a:ext>
            </a:extLst>
          </p:cNvPr>
          <p:cNvSpPr>
            <a:spLocks noChangeArrowheads="1"/>
          </p:cNvSpPr>
          <p:nvPr/>
        </p:nvSpPr>
        <p:spPr bwMode="auto">
          <a:xfrm>
            <a:off x="299698" y="897592"/>
            <a:ext cx="6002780"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ct val="15000"/>
              </a:spcAft>
              <a:buClrTx/>
              <a:buSzTx/>
              <a:buFont typeface="Wingdings" pitchFamily="2" charset="2"/>
              <a:buChar char="Ø"/>
              <a:tabLst/>
              <a:defRPr/>
            </a:pP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itchFamily="34" charset="0"/>
              </a:rPr>
              <a:t> </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itchFamily="34" charset="0"/>
              </a:rPr>
              <a:t>Unpredictable Movement</a:t>
            </a:r>
          </a:p>
          <a:p>
            <a:pPr marL="742950" marR="0" lvl="1" indent="-285750" algn="l" defTabSz="914400" rtl="0" eaLnBrk="0" fontAlgn="auto" latinLnBrk="0" hangingPunct="0">
              <a:lnSpc>
                <a:spcPct val="100000"/>
              </a:lnSpc>
              <a:spcBef>
                <a:spcPts val="0"/>
              </a:spcBef>
              <a:spcAft>
                <a:spcPct val="15000"/>
              </a:spcAft>
              <a:buClrTx/>
              <a:buSzTx/>
              <a:buFont typeface="Wingdings" pitchFamily="2" charset="2"/>
              <a:buChar char="Ø"/>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itchFamily="34" charset="0"/>
              </a:rPr>
              <a:t>Wandering in Dangerous Areas</a:t>
            </a:r>
          </a:p>
          <a:p>
            <a:pPr marL="742950" marR="0" lvl="1" indent="-285750" algn="l" defTabSz="914400" rtl="0" eaLnBrk="0" fontAlgn="auto" latinLnBrk="0" hangingPunct="0">
              <a:lnSpc>
                <a:spcPct val="100000"/>
              </a:lnSpc>
              <a:spcBef>
                <a:spcPts val="0"/>
              </a:spcBef>
              <a:spcAft>
                <a:spcPct val="15000"/>
              </a:spcAft>
              <a:buClrTx/>
              <a:buSzTx/>
              <a:buFont typeface="Wingdings" pitchFamily="2" charset="2"/>
              <a:buChar char="Ø"/>
              <a:tabLst/>
              <a:defRPr/>
            </a:pPr>
            <a:endPar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itchFamily="34" charset="0"/>
            </a:endParaRPr>
          </a:p>
        </p:txBody>
      </p:sp>
      <p:sp>
        <p:nvSpPr>
          <p:cNvPr id="2" name="Ορθογώνιο 5">
            <a:extLst>
              <a:ext uri="{FF2B5EF4-FFF2-40B4-BE49-F238E27FC236}">
                <a16:creationId xmlns:a16="http://schemas.microsoft.com/office/drawing/2014/main" id="{9AE8E28A-6417-2C61-A3FA-CC9995091971}"/>
              </a:ext>
            </a:extLst>
          </p:cNvPr>
          <p:cNvSpPr>
            <a:spLocks noChangeArrowheads="1"/>
          </p:cNvSpPr>
          <p:nvPr/>
        </p:nvSpPr>
        <p:spPr bwMode="auto">
          <a:xfrm>
            <a:off x="93220" y="3406146"/>
            <a:ext cx="6002780"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ct val="15000"/>
              </a:spcAft>
              <a:buClrTx/>
              <a:buSzTx/>
              <a:buFont typeface="Wingdings" pitchFamily="2" charset="2"/>
              <a:buChar char="Ø"/>
              <a:tabLst/>
              <a:defRPr/>
            </a:pP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itchFamily="34" charset="0"/>
              </a:rPr>
              <a:t> </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itchFamily="34" charset="0"/>
              </a:rPr>
              <a:t>Calming the Person</a:t>
            </a:r>
          </a:p>
          <a:p>
            <a:pPr marL="742950" marR="0" lvl="1" indent="-285750" algn="l" defTabSz="914400" rtl="0" eaLnBrk="0" fontAlgn="auto" latinLnBrk="0" hangingPunct="0">
              <a:lnSpc>
                <a:spcPct val="100000"/>
              </a:lnSpc>
              <a:spcBef>
                <a:spcPts val="0"/>
              </a:spcBef>
              <a:spcAft>
                <a:spcPct val="15000"/>
              </a:spcAft>
              <a:buClrTx/>
              <a:buSzTx/>
              <a:buFont typeface="Wingdings" pitchFamily="2" charset="2"/>
              <a:buChar char="Ø"/>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itchFamily="34" charset="0"/>
              </a:rPr>
              <a:t>Non-Aggressive Search Behavior</a:t>
            </a:r>
          </a:p>
          <a:p>
            <a:pPr marL="742950" marR="0" lvl="1" indent="-285750" algn="l" defTabSz="914400" rtl="0" eaLnBrk="0" fontAlgn="auto" latinLnBrk="0" hangingPunct="0">
              <a:lnSpc>
                <a:spcPct val="100000"/>
              </a:lnSpc>
              <a:spcBef>
                <a:spcPts val="0"/>
              </a:spcBef>
              <a:spcAft>
                <a:spcPct val="15000"/>
              </a:spcAft>
              <a:buClrTx/>
              <a:buSzTx/>
              <a:buFont typeface="Wingdings" pitchFamily="2" charset="2"/>
              <a:buChar char="Ø"/>
              <a:tabLst/>
              <a:defRPr/>
            </a:pPr>
            <a:r>
              <a:rPr lang="en-US" sz="2800" dirty="0">
                <a:solidFill>
                  <a:prstClr val="white"/>
                </a:solidFill>
                <a:cs typeface="Calibri" pitchFamily="34" charset="0"/>
              </a:rPr>
              <a:t>Non-barking Notification</a:t>
            </a:r>
            <a:endPar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itchFamily="34" charset="0"/>
            </a:endParaRPr>
          </a:p>
        </p:txBody>
      </p:sp>
      <p:sp>
        <p:nvSpPr>
          <p:cNvPr id="8" name="TextBox 7">
            <a:extLst>
              <a:ext uri="{FF2B5EF4-FFF2-40B4-BE49-F238E27FC236}">
                <a16:creationId xmlns:a16="http://schemas.microsoft.com/office/drawing/2014/main" id="{4DB6B1DA-A5CA-92B0-90C1-9811030ECF5A}"/>
              </a:ext>
            </a:extLst>
          </p:cNvPr>
          <p:cNvSpPr txBox="1"/>
          <p:nvPr/>
        </p:nvSpPr>
        <p:spPr>
          <a:xfrm>
            <a:off x="137065" y="369651"/>
            <a:ext cx="6100916" cy="523220"/>
          </a:xfrm>
          <a:prstGeom prst="rect">
            <a:avLst/>
          </a:prstGeom>
          <a:noFill/>
        </p:spPr>
        <p:txBody>
          <a:bodyPr wrap="square">
            <a:spAutoFit/>
          </a:bodyPr>
          <a:lstStyle/>
          <a:p>
            <a:r>
              <a:rPr lang="en-US" sz="2800" dirty="0">
                <a:solidFill>
                  <a:schemeClr val="bg1"/>
                </a:solidFill>
              </a:rPr>
              <a:t>Common Situations and Challenges</a:t>
            </a:r>
          </a:p>
        </p:txBody>
      </p:sp>
      <p:sp>
        <p:nvSpPr>
          <p:cNvPr id="11" name="TextBox 10">
            <a:extLst>
              <a:ext uri="{FF2B5EF4-FFF2-40B4-BE49-F238E27FC236}">
                <a16:creationId xmlns:a16="http://schemas.microsoft.com/office/drawing/2014/main" id="{AD6C7EC0-0AC4-FA53-C2F3-B227F62DC809}"/>
              </a:ext>
            </a:extLst>
          </p:cNvPr>
          <p:cNvSpPr txBox="1"/>
          <p:nvPr/>
        </p:nvSpPr>
        <p:spPr>
          <a:xfrm>
            <a:off x="93220" y="2774887"/>
            <a:ext cx="6100916" cy="523220"/>
          </a:xfrm>
          <a:prstGeom prst="rect">
            <a:avLst/>
          </a:prstGeom>
          <a:noFill/>
        </p:spPr>
        <p:txBody>
          <a:bodyPr wrap="square">
            <a:spAutoFit/>
          </a:bodyPr>
          <a:lstStyle/>
          <a:p>
            <a:r>
              <a:rPr lang="en-US" sz="2800" dirty="0">
                <a:solidFill>
                  <a:schemeClr val="bg1"/>
                </a:solidFill>
              </a:rPr>
              <a:t>Training Specific to Dementia Patients</a:t>
            </a:r>
            <a:endParaRPr lang="el-GR" sz="2800" dirty="0">
              <a:solidFill>
                <a:schemeClr val="bg1"/>
              </a:solidFill>
            </a:endParaRPr>
          </a:p>
        </p:txBody>
      </p:sp>
      <p:pic>
        <p:nvPicPr>
          <p:cNvPr id="12" name="Εικόνα 11">
            <a:extLst>
              <a:ext uri="{FF2B5EF4-FFF2-40B4-BE49-F238E27FC236}">
                <a16:creationId xmlns:a16="http://schemas.microsoft.com/office/drawing/2014/main" id="{B0AE1C76-711A-E945-0BD2-CEDDDFA29126}"/>
              </a:ext>
            </a:extLst>
          </p:cNvPr>
          <p:cNvPicPr>
            <a:picLocks noChangeAspect="1"/>
          </p:cNvPicPr>
          <p:nvPr/>
        </p:nvPicPr>
        <p:blipFill>
          <a:blip r:embed="rId4"/>
          <a:stretch>
            <a:fillRect/>
          </a:stretch>
        </p:blipFill>
        <p:spPr>
          <a:xfrm rot="1382346">
            <a:off x="7592595" y="669563"/>
            <a:ext cx="3948587" cy="2585091"/>
          </a:xfrm>
          <a:prstGeom prst="rect">
            <a:avLst/>
          </a:prstGeom>
        </p:spPr>
      </p:pic>
      <p:pic>
        <p:nvPicPr>
          <p:cNvPr id="7" name="Εικόνα 6">
            <a:extLst>
              <a:ext uri="{FF2B5EF4-FFF2-40B4-BE49-F238E27FC236}">
                <a16:creationId xmlns:a16="http://schemas.microsoft.com/office/drawing/2014/main" id="{82C61C6D-8EA7-A28E-C0C1-A4576E2F26E6}"/>
              </a:ext>
            </a:extLst>
          </p:cNvPr>
          <p:cNvPicPr>
            <a:picLocks noChangeAspect="1"/>
          </p:cNvPicPr>
          <p:nvPr/>
        </p:nvPicPr>
        <p:blipFill>
          <a:blip r:embed="rId5"/>
          <a:stretch>
            <a:fillRect/>
          </a:stretch>
        </p:blipFill>
        <p:spPr>
          <a:xfrm>
            <a:off x="5695423" y="384987"/>
            <a:ext cx="2429252" cy="4171976"/>
          </a:xfrm>
          <a:prstGeom prst="rect">
            <a:avLst/>
          </a:prstGeom>
        </p:spPr>
      </p:pic>
      <p:pic>
        <p:nvPicPr>
          <p:cNvPr id="10" name="Εικόνα 9">
            <a:extLst>
              <a:ext uri="{FF2B5EF4-FFF2-40B4-BE49-F238E27FC236}">
                <a16:creationId xmlns:a16="http://schemas.microsoft.com/office/drawing/2014/main" id="{8D6D437D-6F94-6BFA-5E36-49F59B5D3CAB}"/>
              </a:ext>
            </a:extLst>
          </p:cNvPr>
          <p:cNvPicPr>
            <a:picLocks noChangeAspect="1"/>
          </p:cNvPicPr>
          <p:nvPr/>
        </p:nvPicPr>
        <p:blipFill>
          <a:blip r:embed="rId6"/>
          <a:stretch>
            <a:fillRect/>
          </a:stretch>
        </p:blipFill>
        <p:spPr>
          <a:xfrm>
            <a:off x="7956339" y="3524549"/>
            <a:ext cx="4101555" cy="2099083"/>
          </a:xfrm>
          <a:prstGeom prst="rect">
            <a:avLst/>
          </a:prstGeom>
        </p:spPr>
      </p:pic>
    </p:spTree>
    <p:extLst>
      <p:ext uri="{BB962C8B-B14F-4D97-AF65-F5344CB8AC3E}">
        <p14:creationId xmlns:p14="http://schemas.microsoft.com/office/powerpoint/2010/main" val="23499551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Calibri" panose="020F0502020204030204" pitchFamily="34" charset="0"/>
              </a:rPr>
              <a:t>SAR Dog Deployments in Dementia Cases in Greece</a:t>
            </a:r>
            <a:endParaRPr lang="el-GR" sz="2800" dirty="0">
              <a:solidFill>
                <a:prstClr val="white"/>
              </a:solidFill>
              <a:latin typeface="Calibri" panose="020F0502020204030204" pitchFamily="34" charset="0"/>
            </a:endParaRPr>
          </a:p>
        </p:txBody>
      </p:sp>
      <p:pic>
        <p:nvPicPr>
          <p:cNvPr id="2" name="Εικόνα 1">
            <a:extLst>
              <a:ext uri="{FF2B5EF4-FFF2-40B4-BE49-F238E27FC236}">
                <a16:creationId xmlns:a16="http://schemas.microsoft.com/office/drawing/2014/main" id="{9365E856-6579-DFCD-351E-4D1AC34CF9D7}"/>
              </a:ext>
            </a:extLst>
          </p:cNvPr>
          <p:cNvPicPr>
            <a:picLocks noChangeAspect="1"/>
          </p:cNvPicPr>
          <p:nvPr/>
        </p:nvPicPr>
        <p:blipFill>
          <a:blip r:embed="rId4"/>
          <a:stretch>
            <a:fillRect/>
          </a:stretch>
        </p:blipFill>
        <p:spPr>
          <a:xfrm>
            <a:off x="529303" y="560438"/>
            <a:ext cx="3649140" cy="4478490"/>
          </a:xfrm>
          <a:prstGeom prst="rect">
            <a:avLst/>
          </a:prstGeom>
        </p:spPr>
      </p:pic>
      <p:sp>
        <p:nvSpPr>
          <p:cNvPr id="8" name="TextBox 7">
            <a:extLst>
              <a:ext uri="{FF2B5EF4-FFF2-40B4-BE49-F238E27FC236}">
                <a16:creationId xmlns:a16="http://schemas.microsoft.com/office/drawing/2014/main" id="{3CF53F58-83BB-DE66-0414-CECB43B3CA11}"/>
              </a:ext>
            </a:extLst>
          </p:cNvPr>
          <p:cNvSpPr txBox="1"/>
          <p:nvPr/>
        </p:nvSpPr>
        <p:spPr>
          <a:xfrm>
            <a:off x="4312781" y="641243"/>
            <a:ext cx="6984483" cy="523220"/>
          </a:xfrm>
          <a:prstGeom prst="rect">
            <a:avLst/>
          </a:prstGeom>
          <a:noFill/>
        </p:spPr>
        <p:txBody>
          <a:bodyPr wrap="square">
            <a:spAutoFit/>
          </a:bodyPr>
          <a:lstStyle/>
          <a:p>
            <a:r>
              <a:rPr lang="en-US" sz="2800" dirty="0">
                <a:solidFill>
                  <a:schemeClr val="bg1"/>
                </a:solidFill>
              </a:rPr>
              <a:t>SAR Dogs’ Advantages in Alzheimer’s Searches</a:t>
            </a:r>
            <a:endParaRPr lang="el-GR" sz="2800" dirty="0">
              <a:solidFill>
                <a:schemeClr val="bg1"/>
              </a:solidFill>
            </a:endParaRPr>
          </a:p>
        </p:txBody>
      </p:sp>
      <p:sp>
        <p:nvSpPr>
          <p:cNvPr id="11" name="Ορθογώνιο 5">
            <a:extLst>
              <a:ext uri="{FF2B5EF4-FFF2-40B4-BE49-F238E27FC236}">
                <a16:creationId xmlns:a16="http://schemas.microsoft.com/office/drawing/2014/main" id="{0A8A77D8-8B01-A4A6-C862-F94EFFF6857D}"/>
              </a:ext>
            </a:extLst>
          </p:cNvPr>
          <p:cNvSpPr>
            <a:spLocks noChangeArrowheads="1"/>
          </p:cNvSpPr>
          <p:nvPr/>
        </p:nvSpPr>
        <p:spPr bwMode="auto">
          <a:xfrm>
            <a:off x="4178443" y="1758410"/>
            <a:ext cx="7094161"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spcAft>
                <a:spcPct val="15000"/>
              </a:spcAft>
              <a:buFont typeface="Wingdings" pitchFamily="2" charset="2"/>
              <a:buChar char="Ø"/>
            </a:pPr>
            <a:r>
              <a:rPr lang="el-GR" sz="2800" dirty="0">
                <a:solidFill>
                  <a:schemeClr val="bg1"/>
                </a:solidFill>
                <a:cs typeface="Calibri" pitchFamily="34" charset="0"/>
              </a:rPr>
              <a:t> </a:t>
            </a:r>
            <a:r>
              <a:rPr lang="en-US" sz="2800" dirty="0">
                <a:solidFill>
                  <a:schemeClr val="bg1"/>
                </a:solidFill>
                <a:cs typeface="Calibri" pitchFamily="34" charset="0"/>
              </a:rPr>
              <a:t>Speed</a:t>
            </a:r>
          </a:p>
          <a:p>
            <a:pPr lvl="1">
              <a:spcAft>
                <a:spcPct val="15000"/>
              </a:spcAft>
              <a:buFont typeface="Wingdings" pitchFamily="2" charset="2"/>
              <a:buChar char="Ø"/>
            </a:pPr>
            <a:r>
              <a:rPr lang="en-US" sz="2800" dirty="0">
                <a:solidFill>
                  <a:schemeClr val="bg1"/>
                </a:solidFill>
                <a:cs typeface="Calibri" pitchFamily="34" charset="0"/>
              </a:rPr>
              <a:t>Adaptability</a:t>
            </a:r>
          </a:p>
          <a:p>
            <a:pPr lvl="1">
              <a:spcAft>
                <a:spcPct val="15000"/>
              </a:spcAft>
              <a:buFont typeface="Wingdings" pitchFamily="2" charset="2"/>
              <a:buChar char="Ø"/>
            </a:pPr>
            <a:r>
              <a:rPr lang="en-US" sz="2800" dirty="0">
                <a:solidFill>
                  <a:schemeClr val="bg1"/>
                </a:solidFill>
                <a:cs typeface="Calibri" pitchFamily="34" charset="0"/>
              </a:rPr>
              <a:t>Non-Invasive</a:t>
            </a:r>
          </a:p>
        </p:txBody>
      </p:sp>
    </p:spTree>
    <p:extLst>
      <p:ext uri="{BB962C8B-B14F-4D97-AF65-F5344CB8AC3E}">
        <p14:creationId xmlns:p14="http://schemas.microsoft.com/office/powerpoint/2010/main" val="38608480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Training protocol</a:t>
            </a:r>
            <a:endParaRPr kumimoji="0" lang="el-G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6" name="Εικόνα 5">
            <a:extLst>
              <a:ext uri="{FF2B5EF4-FFF2-40B4-BE49-F238E27FC236}">
                <a16:creationId xmlns:a16="http://schemas.microsoft.com/office/drawing/2014/main" id="{BE2FC3C0-5E8B-2506-9B0E-87EC6EB1D2F6}"/>
              </a:ext>
            </a:extLst>
          </p:cNvPr>
          <p:cNvPicPr>
            <a:picLocks noChangeAspect="1"/>
          </p:cNvPicPr>
          <p:nvPr/>
        </p:nvPicPr>
        <p:blipFill>
          <a:blip r:embed="rId4"/>
          <a:stretch>
            <a:fillRect/>
          </a:stretch>
        </p:blipFill>
        <p:spPr>
          <a:xfrm>
            <a:off x="1950940" y="369651"/>
            <a:ext cx="1905000" cy="1905000"/>
          </a:xfrm>
          <a:prstGeom prst="rect">
            <a:avLst/>
          </a:prstGeom>
        </p:spPr>
      </p:pic>
      <p:sp>
        <p:nvSpPr>
          <p:cNvPr id="7" name="Ορθογώνιο 5">
            <a:extLst>
              <a:ext uri="{FF2B5EF4-FFF2-40B4-BE49-F238E27FC236}">
                <a16:creationId xmlns:a16="http://schemas.microsoft.com/office/drawing/2014/main" id="{645C3CB2-29A1-C6BE-67D3-FB2A8870C781}"/>
              </a:ext>
            </a:extLst>
          </p:cNvPr>
          <p:cNvSpPr>
            <a:spLocks noChangeArrowheads="1"/>
          </p:cNvSpPr>
          <p:nvPr/>
        </p:nvSpPr>
        <p:spPr bwMode="auto">
          <a:xfrm>
            <a:off x="3855940" y="204710"/>
            <a:ext cx="7094161" cy="498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spcAft>
                <a:spcPct val="15000"/>
              </a:spcAft>
              <a:buFont typeface="Wingdings" pitchFamily="2" charset="2"/>
              <a:buChar char="Ø"/>
            </a:pPr>
            <a:r>
              <a:rPr lang="en-US" sz="2800" dirty="0">
                <a:solidFill>
                  <a:schemeClr val="bg1"/>
                </a:solidFill>
                <a:cs typeface="Calibri" pitchFamily="34" charset="0"/>
              </a:rPr>
              <a:t>Selecting the Air-Scenting Search Dog</a:t>
            </a:r>
          </a:p>
          <a:p>
            <a:pPr lvl="1">
              <a:spcAft>
                <a:spcPct val="15000"/>
              </a:spcAft>
              <a:buFont typeface="Wingdings" pitchFamily="2" charset="2"/>
              <a:buChar char="Ø"/>
            </a:pPr>
            <a:r>
              <a:rPr lang="en-US" sz="2800" dirty="0">
                <a:solidFill>
                  <a:schemeClr val="bg1"/>
                </a:solidFill>
                <a:cs typeface="Calibri" pitchFamily="34" charset="0"/>
              </a:rPr>
              <a:t>Basic Training, Obedience and Agility</a:t>
            </a:r>
          </a:p>
          <a:p>
            <a:pPr lvl="1">
              <a:spcAft>
                <a:spcPct val="15000"/>
              </a:spcAft>
              <a:buFont typeface="Wingdings" pitchFamily="2" charset="2"/>
              <a:buChar char="Ø"/>
            </a:pPr>
            <a:r>
              <a:rPr lang="en-US" sz="2800" dirty="0">
                <a:solidFill>
                  <a:schemeClr val="bg1"/>
                </a:solidFill>
                <a:cs typeface="Calibri" pitchFamily="34" charset="0"/>
              </a:rPr>
              <a:t>Beginning Search Training</a:t>
            </a:r>
          </a:p>
          <a:p>
            <a:pPr lvl="1">
              <a:spcAft>
                <a:spcPct val="15000"/>
              </a:spcAft>
              <a:buFont typeface="Wingdings" pitchFamily="2" charset="2"/>
              <a:buChar char="Ø"/>
            </a:pPr>
            <a:r>
              <a:rPr lang="en-US" sz="2800" dirty="0">
                <a:solidFill>
                  <a:schemeClr val="bg1"/>
                </a:solidFill>
                <a:cs typeface="Calibri" pitchFamily="34" charset="0"/>
              </a:rPr>
              <a:t>Advanced Search Training</a:t>
            </a:r>
          </a:p>
          <a:p>
            <a:pPr lvl="1">
              <a:spcAft>
                <a:spcPct val="15000"/>
              </a:spcAft>
              <a:buFont typeface="Wingdings" pitchFamily="2" charset="2"/>
              <a:buChar char="Ø"/>
            </a:pPr>
            <a:r>
              <a:rPr lang="en-US" sz="2800" dirty="0">
                <a:solidFill>
                  <a:schemeClr val="bg1"/>
                </a:solidFill>
                <a:cs typeface="Calibri" pitchFamily="34" charset="0"/>
              </a:rPr>
              <a:t>Handler Standards and Equipment</a:t>
            </a:r>
          </a:p>
          <a:p>
            <a:pPr lvl="1">
              <a:spcAft>
                <a:spcPct val="15000"/>
              </a:spcAft>
              <a:buFont typeface="Wingdings" pitchFamily="2" charset="2"/>
              <a:buChar char="Ø"/>
            </a:pPr>
            <a:r>
              <a:rPr lang="en-US" sz="2800" dirty="0">
                <a:solidFill>
                  <a:schemeClr val="bg1"/>
                </a:solidFill>
                <a:cs typeface="Calibri" pitchFamily="34" charset="0"/>
              </a:rPr>
              <a:t>Responding to a Search</a:t>
            </a:r>
          </a:p>
          <a:p>
            <a:pPr lvl="1">
              <a:spcAft>
                <a:spcPct val="15000"/>
              </a:spcAft>
              <a:buFont typeface="Wingdings" pitchFamily="2" charset="2"/>
              <a:buChar char="Ø"/>
            </a:pPr>
            <a:r>
              <a:rPr lang="en-US" sz="2800" dirty="0">
                <a:solidFill>
                  <a:schemeClr val="bg1"/>
                </a:solidFill>
                <a:cs typeface="Calibri" pitchFamily="34" charset="0"/>
              </a:rPr>
              <a:t>Conducting the Search</a:t>
            </a:r>
          </a:p>
          <a:p>
            <a:pPr lvl="1">
              <a:spcAft>
                <a:spcPct val="15000"/>
              </a:spcAft>
              <a:buFont typeface="Wingdings" pitchFamily="2" charset="2"/>
              <a:buChar char="Ø"/>
            </a:pPr>
            <a:r>
              <a:rPr lang="en-US" sz="2800" dirty="0">
                <a:solidFill>
                  <a:schemeClr val="bg1"/>
                </a:solidFill>
                <a:cs typeface="Calibri" pitchFamily="34" charset="0"/>
              </a:rPr>
              <a:t>Disaster Training-Disaster Missions</a:t>
            </a:r>
          </a:p>
          <a:p>
            <a:pPr lvl="1">
              <a:spcAft>
                <a:spcPct val="15000"/>
              </a:spcAft>
              <a:buFont typeface="Wingdings" pitchFamily="2" charset="2"/>
              <a:buChar char="Ø"/>
            </a:pPr>
            <a:r>
              <a:rPr lang="en-US" sz="2800" dirty="0">
                <a:solidFill>
                  <a:schemeClr val="bg1"/>
                </a:solidFill>
                <a:cs typeface="Calibri" pitchFamily="34" charset="0"/>
              </a:rPr>
              <a:t>First-Aid for Search </a:t>
            </a:r>
          </a:p>
          <a:p>
            <a:pPr lvl="1">
              <a:spcAft>
                <a:spcPct val="15000"/>
              </a:spcAft>
              <a:buFont typeface="Wingdings" pitchFamily="2" charset="2"/>
              <a:buChar char="Ø"/>
            </a:pPr>
            <a:r>
              <a:rPr lang="en-US" sz="2800" dirty="0">
                <a:solidFill>
                  <a:schemeClr val="bg1"/>
                </a:solidFill>
                <a:cs typeface="Calibri" pitchFamily="34" charset="0"/>
              </a:rPr>
              <a:t>Lost Person Behavior</a:t>
            </a:r>
          </a:p>
        </p:txBody>
      </p:sp>
      <p:pic>
        <p:nvPicPr>
          <p:cNvPr id="2" name="Εικόνα 1">
            <a:extLst>
              <a:ext uri="{FF2B5EF4-FFF2-40B4-BE49-F238E27FC236}">
                <a16:creationId xmlns:a16="http://schemas.microsoft.com/office/drawing/2014/main" id="{211CD5B8-4953-2A2E-CFF2-D5B7298B78CA}"/>
              </a:ext>
            </a:extLst>
          </p:cNvPr>
          <p:cNvPicPr>
            <a:picLocks noChangeAspect="1"/>
          </p:cNvPicPr>
          <p:nvPr/>
        </p:nvPicPr>
        <p:blipFill>
          <a:blip r:embed="rId5"/>
          <a:stretch>
            <a:fillRect/>
          </a:stretch>
        </p:blipFill>
        <p:spPr>
          <a:xfrm>
            <a:off x="879377" y="2696161"/>
            <a:ext cx="2143125" cy="2143125"/>
          </a:xfrm>
          <a:prstGeom prst="rect">
            <a:avLst/>
          </a:prstGeom>
        </p:spPr>
      </p:pic>
    </p:spTree>
    <p:extLst>
      <p:ext uri="{BB962C8B-B14F-4D97-AF65-F5344CB8AC3E}">
        <p14:creationId xmlns:p14="http://schemas.microsoft.com/office/powerpoint/2010/main" val="11203570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408577"/>
            <a:ext cx="12192000" cy="1449421"/>
          </a:xfrm>
          <a:prstGeom prst="rect">
            <a:avLst/>
          </a:prstGeom>
          <a:gradFill flip="none" rotWithShape="1">
            <a:gsLst>
              <a:gs pos="0">
                <a:srgbClr val="1F4E79">
                  <a:tint val="66000"/>
                  <a:satMod val="160000"/>
                  <a:alpha val="56000"/>
                </a:srgbClr>
              </a:gs>
              <a:gs pos="50000">
                <a:srgbClr val="1F4E79">
                  <a:tint val="44500"/>
                  <a:satMod val="160000"/>
                </a:srgbClr>
              </a:gs>
              <a:gs pos="100000">
                <a:srgbClr val="1F4E7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698" y="5606028"/>
            <a:ext cx="1072807" cy="1103285"/>
          </a:xfrm>
          <a:prstGeom prst="rect">
            <a:avLst/>
          </a:prstGeom>
        </p:spPr>
      </p:pic>
      <p:sp>
        <p:nvSpPr>
          <p:cNvPr id="9" name="Rectangle 8"/>
          <p:cNvSpPr/>
          <p:nvPr/>
        </p:nvSpPr>
        <p:spPr>
          <a:xfrm>
            <a:off x="1936276" y="5749047"/>
            <a:ext cx="8477422" cy="739302"/>
          </a:xfrm>
          <a:prstGeom prst="rect">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Training and Challenges</a:t>
            </a:r>
            <a:endParaRPr kumimoji="0" lang="el-G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8" name="Εικόνα 7">
            <a:extLst>
              <a:ext uri="{FF2B5EF4-FFF2-40B4-BE49-F238E27FC236}">
                <a16:creationId xmlns:a16="http://schemas.microsoft.com/office/drawing/2014/main" id="{FB6C2305-82DF-664C-5EFE-3CB24B12DACE}"/>
              </a:ext>
            </a:extLst>
          </p:cNvPr>
          <p:cNvPicPr>
            <a:picLocks noChangeAspect="1"/>
          </p:cNvPicPr>
          <p:nvPr/>
        </p:nvPicPr>
        <p:blipFill>
          <a:blip r:embed="rId4"/>
          <a:stretch>
            <a:fillRect/>
          </a:stretch>
        </p:blipFill>
        <p:spPr>
          <a:xfrm>
            <a:off x="2561792" y="8003"/>
            <a:ext cx="6457517" cy="5314828"/>
          </a:xfrm>
          <a:prstGeom prst="rect">
            <a:avLst/>
          </a:prstGeom>
        </p:spPr>
      </p:pic>
      <p:pic>
        <p:nvPicPr>
          <p:cNvPr id="12" name="Εικόνα 11">
            <a:extLst>
              <a:ext uri="{FF2B5EF4-FFF2-40B4-BE49-F238E27FC236}">
                <a16:creationId xmlns:a16="http://schemas.microsoft.com/office/drawing/2014/main" id="{4E7EE30C-1416-6FE3-374E-933939273A9A}"/>
              </a:ext>
            </a:extLst>
          </p:cNvPr>
          <p:cNvPicPr>
            <a:picLocks noChangeAspect="1"/>
          </p:cNvPicPr>
          <p:nvPr/>
        </p:nvPicPr>
        <p:blipFill>
          <a:blip r:embed="rId5"/>
          <a:stretch>
            <a:fillRect/>
          </a:stretch>
        </p:blipFill>
        <p:spPr>
          <a:xfrm>
            <a:off x="6617030" y="453240"/>
            <a:ext cx="262741" cy="262741"/>
          </a:xfrm>
          <a:prstGeom prst="rect">
            <a:avLst/>
          </a:prstGeom>
        </p:spPr>
      </p:pic>
      <p:pic>
        <p:nvPicPr>
          <p:cNvPr id="13" name="Εικόνα 12">
            <a:extLst>
              <a:ext uri="{FF2B5EF4-FFF2-40B4-BE49-F238E27FC236}">
                <a16:creationId xmlns:a16="http://schemas.microsoft.com/office/drawing/2014/main" id="{C348560B-5020-5D9E-23D8-5B43711F8D33}"/>
              </a:ext>
            </a:extLst>
          </p:cNvPr>
          <p:cNvPicPr>
            <a:picLocks noChangeAspect="1"/>
          </p:cNvPicPr>
          <p:nvPr/>
        </p:nvPicPr>
        <p:blipFill>
          <a:blip r:embed="rId5"/>
          <a:stretch>
            <a:fillRect/>
          </a:stretch>
        </p:blipFill>
        <p:spPr>
          <a:xfrm>
            <a:off x="5865173" y="369651"/>
            <a:ext cx="262741" cy="262741"/>
          </a:xfrm>
          <a:prstGeom prst="rect">
            <a:avLst/>
          </a:prstGeom>
        </p:spPr>
      </p:pic>
      <p:pic>
        <p:nvPicPr>
          <p:cNvPr id="14" name="Εικόνα 13">
            <a:extLst>
              <a:ext uri="{FF2B5EF4-FFF2-40B4-BE49-F238E27FC236}">
                <a16:creationId xmlns:a16="http://schemas.microsoft.com/office/drawing/2014/main" id="{E03A2C5D-EAF0-2970-BE4D-EBF3F679EA97}"/>
              </a:ext>
            </a:extLst>
          </p:cNvPr>
          <p:cNvPicPr>
            <a:picLocks noChangeAspect="1"/>
          </p:cNvPicPr>
          <p:nvPr/>
        </p:nvPicPr>
        <p:blipFill>
          <a:blip r:embed="rId5"/>
          <a:stretch>
            <a:fillRect/>
          </a:stretch>
        </p:blipFill>
        <p:spPr>
          <a:xfrm>
            <a:off x="5489245" y="321869"/>
            <a:ext cx="262741" cy="262741"/>
          </a:xfrm>
          <a:prstGeom prst="rect">
            <a:avLst/>
          </a:prstGeom>
        </p:spPr>
      </p:pic>
      <p:pic>
        <p:nvPicPr>
          <p:cNvPr id="15" name="Εικόνα 14">
            <a:extLst>
              <a:ext uri="{FF2B5EF4-FFF2-40B4-BE49-F238E27FC236}">
                <a16:creationId xmlns:a16="http://schemas.microsoft.com/office/drawing/2014/main" id="{E656BFE6-6842-5046-46D0-F6DE246090D7}"/>
              </a:ext>
            </a:extLst>
          </p:cNvPr>
          <p:cNvPicPr>
            <a:picLocks noChangeAspect="1"/>
          </p:cNvPicPr>
          <p:nvPr/>
        </p:nvPicPr>
        <p:blipFill>
          <a:blip r:embed="rId5"/>
          <a:stretch>
            <a:fillRect/>
          </a:stretch>
        </p:blipFill>
        <p:spPr>
          <a:xfrm>
            <a:off x="4629398" y="715981"/>
            <a:ext cx="262741" cy="262741"/>
          </a:xfrm>
          <a:prstGeom prst="rect">
            <a:avLst/>
          </a:prstGeom>
        </p:spPr>
      </p:pic>
      <p:pic>
        <p:nvPicPr>
          <p:cNvPr id="16" name="Εικόνα 15">
            <a:extLst>
              <a:ext uri="{FF2B5EF4-FFF2-40B4-BE49-F238E27FC236}">
                <a16:creationId xmlns:a16="http://schemas.microsoft.com/office/drawing/2014/main" id="{3CE29DEB-A856-0D96-7E86-662596F224DC}"/>
              </a:ext>
            </a:extLst>
          </p:cNvPr>
          <p:cNvPicPr>
            <a:picLocks noChangeAspect="1"/>
          </p:cNvPicPr>
          <p:nvPr/>
        </p:nvPicPr>
        <p:blipFill>
          <a:blip r:embed="rId5"/>
          <a:stretch>
            <a:fillRect/>
          </a:stretch>
        </p:blipFill>
        <p:spPr>
          <a:xfrm>
            <a:off x="4760768" y="729234"/>
            <a:ext cx="262741" cy="262741"/>
          </a:xfrm>
          <a:prstGeom prst="rect">
            <a:avLst/>
          </a:prstGeom>
        </p:spPr>
      </p:pic>
      <p:pic>
        <p:nvPicPr>
          <p:cNvPr id="17" name="Εικόνα 16">
            <a:extLst>
              <a:ext uri="{FF2B5EF4-FFF2-40B4-BE49-F238E27FC236}">
                <a16:creationId xmlns:a16="http://schemas.microsoft.com/office/drawing/2014/main" id="{4937AA9E-F759-F697-00DD-B3FE03D38DC9}"/>
              </a:ext>
            </a:extLst>
          </p:cNvPr>
          <p:cNvPicPr>
            <a:picLocks noChangeAspect="1"/>
          </p:cNvPicPr>
          <p:nvPr/>
        </p:nvPicPr>
        <p:blipFill>
          <a:blip r:embed="rId5"/>
          <a:stretch>
            <a:fillRect/>
          </a:stretch>
        </p:blipFill>
        <p:spPr>
          <a:xfrm>
            <a:off x="5023509" y="1201074"/>
            <a:ext cx="262741" cy="262741"/>
          </a:xfrm>
          <a:prstGeom prst="rect">
            <a:avLst/>
          </a:prstGeom>
        </p:spPr>
      </p:pic>
      <p:pic>
        <p:nvPicPr>
          <p:cNvPr id="18" name="Εικόνα 17">
            <a:extLst>
              <a:ext uri="{FF2B5EF4-FFF2-40B4-BE49-F238E27FC236}">
                <a16:creationId xmlns:a16="http://schemas.microsoft.com/office/drawing/2014/main" id="{D559B4E4-8A69-947A-A0A2-90FDAF2A9807}"/>
              </a:ext>
            </a:extLst>
          </p:cNvPr>
          <p:cNvPicPr>
            <a:picLocks noChangeAspect="1"/>
          </p:cNvPicPr>
          <p:nvPr/>
        </p:nvPicPr>
        <p:blipFill>
          <a:blip r:embed="rId5"/>
          <a:stretch>
            <a:fillRect/>
          </a:stretch>
        </p:blipFill>
        <p:spPr>
          <a:xfrm>
            <a:off x="4366657" y="1634340"/>
            <a:ext cx="262741" cy="262741"/>
          </a:xfrm>
          <a:prstGeom prst="rect">
            <a:avLst/>
          </a:prstGeom>
        </p:spPr>
      </p:pic>
      <p:pic>
        <p:nvPicPr>
          <p:cNvPr id="19" name="Εικόνα 18">
            <a:extLst>
              <a:ext uri="{FF2B5EF4-FFF2-40B4-BE49-F238E27FC236}">
                <a16:creationId xmlns:a16="http://schemas.microsoft.com/office/drawing/2014/main" id="{BF2AAF57-B568-2676-AD74-292C18C2253E}"/>
              </a:ext>
            </a:extLst>
          </p:cNvPr>
          <p:cNvPicPr>
            <a:picLocks noChangeAspect="1"/>
          </p:cNvPicPr>
          <p:nvPr/>
        </p:nvPicPr>
        <p:blipFill>
          <a:blip r:embed="rId5"/>
          <a:stretch>
            <a:fillRect/>
          </a:stretch>
        </p:blipFill>
        <p:spPr>
          <a:xfrm>
            <a:off x="7057902" y="2854282"/>
            <a:ext cx="262741" cy="262741"/>
          </a:xfrm>
          <a:prstGeom prst="rect">
            <a:avLst/>
          </a:prstGeom>
        </p:spPr>
      </p:pic>
      <p:pic>
        <p:nvPicPr>
          <p:cNvPr id="20" name="Εικόνα 19">
            <a:extLst>
              <a:ext uri="{FF2B5EF4-FFF2-40B4-BE49-F238E27FC236}">
                <a16:creationId xmlns:a16="http://schemas.microsoft.com/office/drawing/2014/main" id="{47FB1AC4-F14A-BBC3-F09C-D68D4F710564}"/>
              </a:ext>
            </a:extLst>
          </p:cNvPr>
          <p:cNvPicPr>
            <a:picLocks noChangeAspect="1"/>
          </p:cNvPicPr>
          <p:nvPr/>
        </p:nvPicPr>
        <p:blipFill>
          <a:blip r:embed="rId5"/>
          <a:stretch>
            <a:fillRect/>
          </a:stretch>
        </p:blipFill>
        <p:spPr>
          <a:xfrm>
            <a:off x="5996543" y="4611583"/>
            <a:ext cx="262741" cy="262741"/>
          </a:xfrm>
          <a:prstGeom prst="rect">
            <a:avLst/>
          </a:prstGeom>
        </p:spPr>
      </p:pic>
      <p:pic>
        <p:nvPicPr>
          <p:cNvPr id="21" name="Εικόνα 20">
            <a:extLst>
              <a:ext uri="{FF2B5EF4-FFF2-40B4-BE49-F238E27FC236}">
                <a16:creationId xmlns:a16="http://schemas.microsoft.com/office/drawing/2014/main" id="{E9707B43-F685-85CC-465E-E2FDEA32F207}"/>
              </a:ext>
            </a:extLst>
          </p:cNvPr>
          <p:cNvPicPr>
            <a:picLocks noChangeAspect="1"/>
          </p:cNvPicPr>
          <p:nvPr/>
        </p:nvPicPr>
        <p:blipFill>
          <a:blip r:embed="rId5"/>
          <a:stretch>
            <a:fillRect/>
          </a:stretch>
        </p:blipFill>
        <p:spPr>
          <a:xfrm>
            <a:off x="4026230" y="3429000"/>
            <a:ext cx="262741" cy="262741"/>
          </a:xfrm>
          <a:prstGeom prst="rect">
            <a:avLst/>
          </a:prstGeom>
        </p:spPr>
      </p:pic>
      <p:pic>
        <p:nvPicPr>
          <p:cNvPr id="28" name="Εικόνα 27">
            <a:extLst>
              <a:ext uri="{FF2B5EF4-FFF2-40B4-BE49-F238E27FC236}">
                <a16:creationId xmlns:a16="http://schemas.microsoft.com/office/drawing/2014/main" id="{00EB030B-9B21-9927-29C6-F2FBA8917FE1}"/>
              </a:ext>
            </a:extLst>
          </p:cNvPr>
          <p:cNvPicPr>
            <a:picLocks noChangeAspect="1"/>
          </p:cNvPicPr>
          <p:nvPr/>
        </p:nvPicPr>
        <p:blipFill>
          <a:blip r:embed="rId6"/>
          <a:stretch>
            <a:fillRect/>
          </a:stretch>
        </p:blipFill>
        <p:spPr>
          <a:xfrm>
            <a:off x="4407584" y="2335755"/>
            <a:ext cx="180886" cy="237228"/>
          </a:xfrm>
          <a:prstGeom prst="rect">
            <a:avLst/>
          </a:prstGeom>
        </p:spPr>
      </p:pic>
      <p:pic>
        <p:nvPicPr>
          <p:cNvPr id="29" name="Εικόνα 28">
            <a:extLst>
              <a:ext uri="{FF2B5EF4-FFF2-40B4-BE49-F238E27FC236}">
                <a16:creationId xmlns:a16="http://schemas.microsoft.com/office/drawing/2014/main" id="{1236BD9E-97A5-0097-CF11-337E04A8D191}"/>
              </a:ext>
            </a:extLst>
          </p:cNvPr>
          <p:cNvPicPr>
            <a:picLocks noChangeAspect="1"/>
          </p:cNvPicPr>
          <p:nvPr/>
        </p:nvPicPr>
        <p:blipFill>
          <a:blip r:embed="rId6"/>
          <a:stretch>
            <a:fillRect/>
          </a:stretch>
        </p:blipFill>
        <p:spPr>
          <a:xfrm>
            <a:off x="6127913" y="3303725"/>
            <a:ext cx="180886" cy="237228"/>
          </a:xfrm>
          <a:prstGeom prst="rect">
            <a:avLst/>
          </a:prstGeom>
        </p:spPr>
      </p:pic>
      <p:pic>
        <p:nvPicPr>
          <p:cNvPr id="30" name="Εικόνα 29">
            <a:extLst>
              <a:ext uri="{FF2B5EF4-FFF2-40B4-BE49-F238E27FC236}">
                <a16:creationId xmlns:a16="http://schemas.microsoft.com/office/drawing/2014/main" id="{B0F88E52-9503-FCDD-393E-458E713FFB87}"/>
              </a:ext>
            </a:extLst>
          </p:cNvPr>
          <p:cNvPicPr>
            <a:picLocks noChangeAspect="1"/>
          </p:cNvPicPr>
          <p:nvPr/>
        </p:nvPicPr>
        <p:blipFill>
          <a:blip r:embed="rId6"/>
          <a:stretch>
            <a:fillRect/>
          </a:stretch>
        </p:blipFill>
        <p:spPr>
          <a:xfrm>
            <a:off x="4933066" y="757152"/>
            <a:ext cx="180886" cy="237228"/>
          </a:xfrm>
          <a:prstGeom prst="rect">
            <a:avLst/>
          </a:prstGeom>
        </p:spPr>
      </p:pic>
    </p:spTree>
    <p:extLst>
      <p:ext uri="{BB962C8B-B14F-4D97-AF65-F5344CB8AC3E}">
        <p14:creationId xmlns:p14="http://schemas.microsoft.com/office/powerpoint/2010/main" val="3013024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1314</TotalTime>
  <Words>1984</Words>
  <Application>Microsoft Office PowerPoint</Application>
  <PresentationFormat>Ευρεία οθόνη</PresentationFormat>
  <Paragraphs>130</Paragraphs>
  <Slides>14</Slides>
  <Notes>13</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14</vt:i4>
      </vt:variant>
    </vt:vector>
  </HeadingPairs>
  <TitlesOfParts>
    <vt:vector size="20" baseType="lpstr">
      <vt:lpstr>Arial</vt:lpstr>
      <vt:lpstr>Calibri</vt:lpstr>
      <vt:lpstr>Calibri Light</vt:lpstr>
      <vt:lpstr>Play</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 Patrinou</dc:creator>
  <cp:lastModifiedBy>Katerina Batsioudi</cp:lastModifiedBy>
  <cp:revision>131</cp:revision>
  <dcterms:created xsi:type="dcterms:W3CDTF">2019-10-31T18:25:03Z</dcterms:created>
  <dcterms:modified xsi:type="dcterms:W3CDTF">2024-10-17T06:30:25Z</dcterms:modified>
</cp:coreProperties>
</file>